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4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8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9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10.xml" ContentType="application/vnd.openxmlformats-officedocument.theme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11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2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13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14.xml" ContentType="application/vnd.openxmlformats-officedocument.theme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5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theme/theme16.xml" ContentType="application/vnd.openxmlformats-officedocument.theme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7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8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9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20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21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9" r:id="rId3"/>
    <p:sldMasterId id="2147483678" r:id="rId4"/>
    <p:sldMasterId id="2147483687" r:id="rId5"/>
    <p:sldMasterId id="2147483696" r:id="rId6"/>
    <p:sldMasterId id="2147483705" r:id="rId7"/>
    <p:sldMasterId id="2147483714" r:id="rId8"/>
    <p:sldMasterId id="2147483723" r:id="rId9"/>
    <p:sldMasterId id="2147483732" r:id="rId10"/>
    <p:sldMasterId id="2147483741" r:id="rId11"/>
    <p:sldMasterId id="2147483750" r:id="rId12"/>
    <p:sldMasterId id="2147483759" r:id="rId13"/>
    <p:sldMasterId id="2147483768" r:id="rId14"/>
    <p:sldMasterId id="2147483777" r:id="rId15"/>
    <p:sldMasterId id="2147483786" r:id="rId16"/>
    <p:sldMasterId id="2147483795" r:id="rId17"/>
    <p:sldMasterId id="2147483804" r:id="rId18"/>
    <p:sldMasterId id="2147483813" r:id="rId19"/>
    <p:sldMasterId id="2147483822" r:id="rId20"/>
    <p:sldMasterId id="2147483831" r:id="rId21"/>
    <p:sldMasterId id="2147483840" r:id="rId22"/>
  </p:sldMasterIdLst>
  <p:notesMasterIdLst>
    <p:notesMasterId r:id="rId45"/>
  </p:notesMasterIdLst>
  <p:handoutMasterIdLst>
    <p:handoutMasterId r:id="rId46"/>
  </p:handoutMasterIdLst>
  <p:sldIdLst>
    <p:sldId id="643" r:id="rId23"/>
    <p:sldId id="622" r:id="rId24"/>
    <p:sldId id="623" r:id="rId25"/>
    <p:sldId id="624" r:id="rId26"/>
    <p:sldId id="625" r:id="rId27"/>
    <p:sldId id="626" r:id="rId28"/>
    <p:sldId id="639" r:id="rId29"/>
    <p:sldId id="627" r:id="rId30"/>
    <p:sldId id="628" r:id="rId31"/>
    <p:sldId id="629" r:id="rId32"/>
    <p:sldId id="640" r:id="rId33"/>
    <p:sldId id="630" r:id="rId34"/>
    <p:sldId id="631" r:id="rId35"/>
    <p:sldId id="632" r:id="rId36"/>
    <p:sldId id="633" r:id="rId37"/>
    <p:sldId id="641" r:id="rId38"/>
    <p:sldId id="634" r:id="rId39"/>
    <p:sldId id="642" r:id="rId40"/>
    <p:sldId id="635" r:id="rId41"/>
    <p:sldId id="636" r:id="rId42"/>
    <p:sldId id="637" r:id="rId43"/>
    <p:sldId id="638" r:id="rId44"/>
  </p:sldIdLst>
  <p:sldSz cx="9144000" cy="6858000" type="screen4x3"/>
  <p:notesSz cx="6783388" cy="9926638"/>
  <p:custDataLst>
    <p:tags r:id="rId4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242"/>
    <a:srgbClr val="004C22"/>
    <a:srgbClr val="008E40"/>
    <a:srgbClr val="00A44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14" autoAdjust="0"/>
    <p:restoredTop sz="94660" autoAdjust="0"/>
  </p:normalViewPr>
  <p:slideViewPr>
    <p:cSldViewPr>
      <p:cViewPr varScale="1">
        <p:scale>
          <a:sx n="131" d="100"/>
          <a:sy n="131" d="100"/>
        </p:scale>
        <p:origin x="156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105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handoutMaster" Target="handoutMasters/handoutMaster1.xml"/><Relationship Id="rId47" Type="http://schemas.openxmlformats.org/officeDocument/2006/relationships/tags" Target="tags/tag1.xml"/><Relationship Id="rId48" Type="http://schemas.openxmlformats.org/officeDocument/2006/relationships/presProps" Target="presProps.xml"/><Relationship Id="rId49" Type="http://schemas.openxmlformats.org/officeDocument/2006/relationships/viewProps" Target="viewProps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" Target="slides/slide1.xml"/><Relationship Id="rId24" Type="http://schemas.openxmlformats.org/officeDocument/2006/relationships/slide" Target="slides/slide2.xml"/><Relationship Id="rId25" Type="http://schemas.openxmlformats.org/officeDocument/2006/relationships/slide" Target="slides/slide3.xml"/><Relationship Id="rId26" Type="http://schemas.openxmlformats.org/officeDocument/2006/relationships/slide" Target="slides/slide4.xml"/><Relationship Id="rId27" Type="http://schemas.openxmlformats.org/officeDocument/2006/relationships/slide" Target="slides/slide5.xml"/><Relationship Id="rId28" Type="http://schemas.openxmlformats.org/officeDocument/2006/relationships/slide" Target="slides/slide6.xml"/><Relationship Id="rId29" Type="http://schemas.openxmlformats.org/officeDocument/2006/relationships/slide" Target="slides/slide7.xml"/><Relationship Id="rId50" Type="http://schemas.openxmlformats.org/officeDocument/2006/relationships/theme" Target="theme/theme1.xml"/><Relationship Id="rId5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8.xml"/><Relationship Id="rId31" Type="http://schemas.openxmlformats.org/officeDocument/2006/relationships/slide" Target="slides/slide9.xml"/><Relationship Id="rId32" Type="http://schemas.openxmlformats.org/officeDocument/2006/relationships/slide" Target="slides/slide10.xml"/><Relationship Id="rId9" Type="http://schemas.openxmlformats.org/officeDocument/2006/relationships/slideMaster" Target="slideMasters/slideMaster9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33" Type="http://schemas.openxmlformats.org/officeDocument/2006/relationships/slide" Target="slides/slide11.xml"/><Relationship Id="rId34" Type="http://schemas.openxmlformats.org/officeDocument/2006/relationships/slide" Target="slides/slide12.xml"/><Relationship Id="rId35" Type="http://schemas.openxmlformats.org/officeDocument/2006/relationships/slide" Target="slides/slide13.xml"/><Relationship Id="rId36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37" Type="http://schemas.openxmlformats.org/officeDocument/2006/relationships/slide" Target="slides/slide15.xml"/><Relationship Id="rId38" Type="http://schemas.openxmlformats.org/officeDocument/2006/relationships/slide" Target="slides/slide16.xml"/><Relationship Id="rId39" Type="http://schemas.openxmlformats.org/officeDocument/2006/relationships/slide" Target="slides/slide17.xml"/><Relationship Id="rId40" Type="http://schemas.openxmlformats.org/officeDocument/2006/relationships/slide" Target="slides/slide18.xml"/><Relationship Id="rId41" Type="http://schemas.openxmlformats.org/officeDocument/2006/relationships/slide" Target="slides/slide19.xml"/><Relationship Id="rId42" Type="http://schemas.openxmlformats.org/officeDocument/2006/relationships/slide" Target="slides/slide20.xml"/><Relationship Id="rId43" Type="http://schemas.openxmlformats.org/officeDocument/2006/relationships/slide" Target="slides/slide21.xml"/><Relationship Id="rId44" Type="http://schemas.openxmlformats.org/officeDocument/2006/relationships/slide" Target="slides/slide22.xml"/><Relationship Id="rId4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0109" cy="498186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1678" y="0"/>
            <a:ext cx="2940109" cy="498186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r">
              <a:defRPr sz="1200"/>
            </a:lvl1pPr>
          </a:lstStyle>
          <a:p>
            <a:fld id="{09BB4FE1-9021-4157-B2F2-FA852DA69DCC}" type="datetimeFigureOut">
              <a:rPr lang="en-AU" smtClean="0"/>
              <a:t>16/2/17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452"/>
            <a:ext cx="2940109" cy="498186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1678" y="9428452"/>
            <a:ext cx="2940109" cy="498186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r">
              <a:defRPr sz="1200"/>
            </a:lvl1pPr>
          </a:lstStyle>
          <a:p>
            <a:fld id="{45D772D7-8DDD-4C32-83F0-0D9C651485AC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0085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39468" cy="496332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2351" y="0"/>
            <a:ext cx="2939468" cy="496332"/>
          </a:xfrm>
          <a:prstGeom prst="rect">
            <a:avLst/>
          </a:prstGeom>
        </p:spPr>
        <p:txBody>
          <a:bodyPr vert="horz" lIns="92601" tIns="46301" rIns="92601" bIns="46301" rtlCol="0"/>
          <a:lstStyle>
            <a:lvl1pPr algn="r">
              <a:defRPr sz="1200"/>
            </a:lvl1pPr>
          </a:lstStyle>
          <a:p>
            <a:fld id="{22CED936-B6E5-4239-8FB2-7A7331008CCF}" type="datetimeFigureOut">
              <a:rPr lang="en-AU" smtClean="0"/>
              <a:pPr/>
              <a:t>16/2/17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01" tIns="46301" rIns="92601" bIns="46301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8339" y="4715154"/>
            <a:ext cx="5426710" cy="4466987"/>
          </a:xfrm>
          <a:prstGeom prst="rect">
            <a:avLst/>
          </a:prstGeom>
        </p:spPr>
        <p:txBody>
          <a:bodyPr vert="horz" lIns="92601" tIns="46301" rIns="92601" bIns="4630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39468" cy="496332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2351" y="9428584"/>
            <a:ext cx="2939468" cy="496332"/>
          </a:xfrm>
          <a:prstGeom prst="rect">
            <a:avLst/>
          </a:prstGeom>
        </p:spPr>
        <p:txBody>
          <a:bodyPr vert="horz" lIns="92601" tIns="46301" rIns="92601" bIns="46301" rtlCol="0" anchor="b"/>
          <a:lstStyle>
            <a:lvl1pPr algn="r">
              <a:defRPr sz="1200"/>
            </a:lvl1pPr>
          </a:lstStyle>
          <a:p>
            <a:fld id="{D47A60BD-080D-459E-95B0-5C58EF09E7E3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8088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3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25550617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14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808084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15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4202188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17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21839787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19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29166930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20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40797041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21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15812859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22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1064234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4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7333297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5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840858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6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2889363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8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2238084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9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31030210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10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3414131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12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4238044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Gill Sans" charset="0"/>
                <a:ea typeface="ヒラギノ角ゴ ProN W3" charset="-128"/>
                <a:sym typeface="Gill Sans" charset="0"/>
              </a:defRPr>
            </a:lvl9pPr>
          </a:lstStyle>
          <a:p>
            <a:pPr eaLnBrk="1" hangingPunct="1"/>
            <a:fld id="{E714B46D-26D3-4C12-B825-2525AE6D8295}" type="slidenum">
              <a:rPr lang="en-AU" altLang="en-US" sz="1200"/>
              <a:pPr eaLnBrk="1" hangingPunct="1"/>
              <a:t>13</a:t>
            </a:fld>
            <a:endParaRPr lang="en-AU" altLang="en-US" sz="1200"/>
          </a:p>
        </p:txBody>
      </p:sp>
    </p:spTree>
    <p:extLst>
      <p:ext uri="{BB962C8B-B14F-4D97-AF65-F5344CB8AC3E}">
        <p14:creationId xmlns:p14="http://schemas.microsoft.com/office/powerpoint/2010/main" val="2964308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7.png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Relationship Id="rId2" Type="http://schemas.openxmlformats.org/officeDocument/2006/relationships/image" Target="../media/image7.png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7.png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Relationship Id="rId2" Type="http://schemas.openxmlformats.org/officeDocument/2006/relationships/image" Target="../media/image7.png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7.png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Relationship Id="rId2" Type="http://schemas.openxmlformats.org/officeDocument/2006/relationships/image" Target="../media/image7.png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7.png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Relationship Id="rId2" Type="http://schemas.openxmlformats.org/officeDocument/2006/relationships/image" Target="../media/image7.png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7.png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Relationship Id="rId2" Type="http://schemas.openxmlformats.org/officeDocument/2006/relationships/image" Target="../media/image7.pn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7.png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Relationship Id="rId2" Type="http://schemas.openxmlformats.org/officeDocument/2006/relationships/image" Target="../media/image7.png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7.png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Relationship Id="rId2" Type="http://schemas.openxmlformats.org/officeDocument/2006/relationships/image" Target="../media/image7.png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7.pn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Relationship Id="rId2" Type="http://schemas.openxmlformats.org/officeDocument/2006/relationships/image" Target="../media/image7.png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7.pn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Relationship Id="rId2" Type="http://schemas.openxmlformats.org/officeDocument/2006/relationships/image" Target="../media/image7.png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7.png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Relationship Id="rId2" Type="http://schemas.openxmlformats.org/officeDocument/2006/relationships/image" Target="../media/image7.png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7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Relationship Id="rId2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Relationship Id="rId2" Type="http://schemas.openxmlformats.org/officeDocument/2006/relationships/image" Target="../media/image7.png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Relationship Id="rId2" Type="http://schemas.openxmlformats.org/officeDocument/2006/relationships/image" Target="../media/image7.png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Relationship Id="rId2" Type="http://schemas.openxmlformats.org/officeDocument/2006/relationships/image" Target="../media/image7.png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Relationship Id="rId2" Type="http://schemas.openxmlformats.org/officeDocument/2006/relationships/image" Target="../media/image7.png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6.jpeg"/><Relationship Id="rId3" Type="http://schemas.openxmlformats.org/officeDocument/2006/relationships/image" Target="../media/image5.png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7.png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8.png"/><Relationship Id="rId3" Type="http://schemas.openxmlformats.org/officeDocument/2006/relationships/image" Target="../media/image7.png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Relationship Id="rId2" Type="http://schemas.openxmlformats.org/officeDocument/2006/relationships/image" Target="../media/image7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GB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162039" y="5284768"/>
            <a:ext cx="8253799" cy="1438027"/>
            <a:chOff x="162039" y="5284768"/>
            <a:chExt cx="8253799" cy="1438027"/>
          </a:xfrm>
        </p:grpSpPr>
        <p:pic>
          <p:nvPicPr>
            <p:cNvPr id="8" name="Picture 8" descr="Dementia-Logo Leaves-CMYK.eps"/>
            <p:cNvPicPr>
              <a:picLocks noChangeAspect="1"/>
            </p:cNvPicPr>
            <p:nvPr userDrawn="1"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2039" y="5284768"/>
              <a:ext cx="1461221" cy="1438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xtBox 11"/>
            <p:cNvSpPr txBox="1">
              <a:spLocks noChangeArrowheads="1"/>
            </p:cNvSpPr>
            <p:nvPr userDrawn="1"/>
          </p:nvSpPr>
          <p:spPr bwMode="auto">
            <a:xfrm>
              <a:off x="1475656" y="6112847"/>
              <a:ext cx="1512168" cy="2975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defRPr/>
              </a:pPr>
              <a:r>
                <a:rPr lang="pl-PL" sz="2000" baseline="30000" dirty="0">
                  <a:latin typeface="Arial" pitchFamily="34" charset="0"/>
                  <a:ea typeface="ヒラギノ角ゴ ProN W3" charset="-128"/>
                  <a:cs typeface="Arial" pitchFamily="34" charset="0"/>
                  <a:sym typeface="Gill Sans" charset="0"/>
                </a:rPr>
                <a:t>www.dtsc.com.au</a:t>
              </a: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1619672" y="6410364"/>
              <a:ext cx="679616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dirty="0" smtClean="0"/>
                <a:t>The Dementia Training Study Centres Program is supported by the Australian Government</a:t>
              </a:r>
              <a:endParaRPr lang="en-AU" sz="1400" dirty="0"/>
            </a:p>
          </p:txBody>
        </p:sp>
      </p:grp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6821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522723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792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9508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426999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620612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69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615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81191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68293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GB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50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0341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341685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219236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4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6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60188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1526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50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294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1110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936830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46346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445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309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885692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4500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42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0030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995599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8738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66806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595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66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30469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30813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91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93517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053667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912363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3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181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089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34295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17643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770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818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728745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5338743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77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9084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24631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5195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59279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564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79487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8460378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703548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978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192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2495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3583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6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0697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2152405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43611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32785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372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143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34647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45892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047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34082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2881049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8937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71605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39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673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6065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9039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86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9377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1683481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315077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1095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344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277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909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32321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796736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5317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9225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3088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754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33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096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78102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74606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25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671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2474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32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827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874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67450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6418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0329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47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GB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84532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7448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455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727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9384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2495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62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1732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93379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1891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7C1C2139-4186-40C4-82FE-29BFBE9BA1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472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175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98791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41030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967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287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7276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379885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841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93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7504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7C1C2139-4186-40C4-82FE-29BFBE9BA13C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1649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73943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157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7421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311263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933378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340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536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48908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7732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982142" y="6381328"/>
            <a:ext cx="2133600" cy="365125"/>
          </a:xfrm>
          <a:prstGeom prst="rect">
            <a:avLst/>
          </a:prstGeom>
        </p:spPr>
        <p:txBody>
          <a:bodyPr/>
          <a:lstStyle/>
          <a:p>
            <a:fld id="{7C1C2139-4186-40C4-82FE-29BFBE9BA13C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Box 5"/>
          <p:cNvSpPr txBox="1"/>
          <p:nvPr userDrawn="1"/>
        </p:nvSpPr>
        <p:spPr>
          <a:xfrm>
            <a:off x="1619672" y="6410364"/>
            <a:ext cx="679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The Dementia Training Study Centres Program is supported by the Australian Government</a:t>
            </a:r>
            <a:endParaRPr lang="en-AU" sz="1400" dirty="0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1554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8279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11881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72682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750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1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67210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8635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823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803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68760"/>
            <a:ext cx="3445222" cy="485740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GB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87171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2448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805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8404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590424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632578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12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633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21946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030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‹#›</a:t>
            </a:r>
            <a:endParaRPr lang="en-GB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4594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712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9552" y="2132856"/>
            <a:ext cx="8208912" cy="2160000"/>
          </a:xfrm>
          <a:solidFill>
            <a:schemeClr val="bg1"/>
          </a:solidFill>
          <a:effectLst/>
        </p:spPr>
        <p:txBody>
          <a:bodyPr anchor="ctr"/>
          <a:lstStyle>
            <a:lvl1pPr marL="0" indent="0" algn="ctr">
              <a:buNone/>
              <a:defRPr sz="3200" b="0" baseline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Title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16632"/>
            <a:ext cx="2390401" cy="1920288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14" name="Rectangle 13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34854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miss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395536" y="264039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DTA provides a national approach to accredited education,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continued professional development and on-site support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health and aged care staff caring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400" dirty="0" smtClean="0">
                <a:solidFill>
                  <a:srgbClr val="001641"/>
                </a:solidFill>
                <a:cs typeface="Arial" charset="0"/>
              </a:rPr>
              <a:t>for people with dementia.</a:t>
            </a:r>
            <a:endParaRPr lang="en-AU" sz="2400" dirty="0">
              <a:solidFill>
                <a:srgbClr val="001641"/>
              </a:solidFill>
              <a:cs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06" r="8265" b="24964"/>
          <a:stretch/>
        </p:blipFill>
        <p:spPr>
          <a:xfrm>
            <a:off x="2411760" y="404664"/>
            <a:ext cx="4104456" cy="1789168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193271" y="6218148"/>
            <a:ext cx="87953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AU" sz="2800" b="1" dirty="0" smtClean="0">
                <a:solidFill>
                  <a:srgbClr val="212165"/>
                </a:solidFill>
              </a:rPr>
              <a:t>www.dementiatrainingaustralia.com.au</a:t>
            </a:r>
            <a:endParaRPr lang="en-AU" sz="2800" b="1" dirty="0">
              <a:solidFill>
                <a:srgbClr val="212165"/>
              </a:solidFill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-36512" y="4503311"/>
            <a:ext cx="9180512" cy="1661993"/>
            <a:chOff x="-36512" y="4077072"/>
            <a:chExt cx="9180512" cy="1661993"/>
          </a:xfrm>
        </p:grpSpPr>
        <p:sp>
          <p:nvSpPr>
            <p:cNvPr id="6" name="Rectangle 5"/>
            <p:cNvSpPr/>
            <p:nvPr/>
          </p:nvSpPr>
          <p:spPr>
            <a:xfrm>
              <a:off x="-36512" y="4077072"/>
              <a:ext cx="9180512" cy="1661993"/>
            </a:xfrm>
            <a:prstGeom prst="rect">
              <a:avLst/>
            </a:prstGeom>
            <a:solidFill>
              <a:srgbClr val="001641"/>
            </a:solidFill>
          </p:spPr>
          <p:txBody>
            <a:bodyPr wrap="square">
              <a:spAutoFit/>
            </a:bodyPr>
            <a:lstStyle/>
            <a:p>
              <a:pPr algn="ctr"/>
              <a:endParaRPr lang="en-AU" sz="1100" dirty="0" smtClean="0">
                <a:solidFill>
                  <a:prstClr val="white"/>
                </a:solidFill>
              </a:endParaRPr>
            </a:p>
            <a:p>
              <a:pPr algn="ctr"/>
              <a:r>
                <a:rPr lang="en-AU" b="1" dirty="0" smtClean="0">
                  <a:solidFill>
                    <a:prstClr val="white"/>
                  </a:solidFill>
                </a:rPr>
                <a:t>Funded by the Australian Government</a:t>
              </a:r>
              <a:endParaRPr lang="en-AU" sz="1400" b="1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 smtClean="0">
                <a:solidFill>
                  <a:prstClr val="white"/>
                </a:solidFill>
              </a:endParaRPr>
            </a:p>
            <a:p>
              <a:pPr algn="ctr"/>
              <a:endParaRPr lang="en-AU" dirty="0">
                <a:solidFill>
                  <a:prstClr val="white"/>
                </a:solidFill>
              </a:endParaRP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6635" y="4607262"/>
              <a:ext cx="7772727" cy="108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377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883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TA + UOW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04"/>
          <a:stretch/>
        </p:blipFill>
        <p:spPr>
          <a:xfrm>
            <a:off x="8172400" y="6093376"/>
            <a:ext cx="882809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6155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blue">
    <p:bg>
      <p:bgPr>
        <a:solidFill>
          <a:srgbClr val="0016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2128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875150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 rot="5400000">
            <a:off x="1132916" y="-1125700"/>
            <a:ext cx="6886924" cy="9135244"/>
          </a:xfrm>
          <a:prstGeom prst="rect">
            <a:avLst/>
          </a:prstGeom>
          <a:gradFill flip="none" rotWithShape="1">
            <a:gsLst>
              <a:gs pos="0">
                <a:srgbClr val="BAD532"/>
              </a:gs>
              <a:gs pos="100000">
                <a:srgbClr val="00A651"/>
              </a:gs>
            </a:gsLst>
            <a:path path="rect">
              <a:fillToRect t="100000" r="100000"/>
            </a:path>
            <a:tileRect l="-100000" b="-10000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114409"/>
            <a:ext cx="624855" cy="62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764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237E9-D5E7-4432-8218-73B91F090380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5EF220-CDC4-4352-A4AC-F1EEF3029F51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92696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rgbClr val="F8981D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031406"/>
            <a:ext cx="9144000" cy="836712"/>
          </a:xfrm>
          <a:prstGeom prst="rect">
            <a:avLst/>
          </a:prstGeom>
          <a:solidFill>
            <a:srgbClr val="7BC1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237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4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9.xml"/><Relationship Id="rId5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2.xml"/><Relationship Id="rId8" Type="http://schemas.openxmlformats.org/officeDocument/2006/relationships/slideLayout" Target="../slideLayouts/slideLayout83.xml"/><Relationship Id="rId9" Type="http://schemas.openxmlformats.org/officeDocument/2006/relationships/theme" Target="../theme/theme10.xml"/><Relationship Id="rId1" Type="http://schemas.openxmlformats.org/officeDocument/2006/relationships/slideLayout" Target="../slideLayouts/slideLayout76.xml"/><Relationship Id="rId2" Type="http://schemas.openxmlformats.org/officeDocument/2006/relationships/slideLayout" Target="../slideLayouts/slideLayout77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theme" Target="../theme/theme11.xml"/><Relationship Id="rId1" Type="http://schemas.openxmlformats.org/officeDocument/2006/relationships/slideLayout" Target="../slideLayouts/slideLayout84.xml"/><Relationship Id="rId2" Type="http://schemas.openxmlformats.org/officeDocument/2006/relationships/slideLayout" Target="../slideLayouts/slideLayout85.xml"/></Relationships>
</file>

<file path=ppt/slideMasters/_rels/slideMaster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4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6.xml"/><Relationship Id="rId6" Type="http://schemas.openxmlformats.org/officeDocument/2006/relationships/slideLayout" Target="../slideLayouts/slideLayout97.xml"/><Relationship Id="rId7" Type="http://schemas.openxmlformats.org/officeDocument/2006/relationships/slideLayout" Target="../slideLayouts/slideLayout98.xml"/><Relationship Id="rId8" Type="http://schemas.openxmlformats.org/officeDocument/2006/relationships/slideLayout" Target="../slideLayouts/slideLayout99.xml"/><Relationship Id="rId9" Type="http://schemas.openxmlformats.org/officeDocument/2006/relationships/theme" Target="../theme/theme12.xml"/><Relationship Id="rId1" Type="http://schemas.openxmlformats.org/officeDocument/2006/relationships/slideLayout" Target="../slideLayouts/slideLayout92.xml"/><Relationship Id="rId2" Type="http://schemas.openxmlformats.org/officeDocument/2006/relationships/slideLayout" Target="../slideLayouts/slideLayout93.xml"/></Relationships>
</file>

<file path=ppt/slideMasters/_rels/slideMaster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theme" Target="../theme/theme13.xml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/Relationships>
</file>

<file path=ppt/slideMasters/_rels/slideMaster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theme" Target="../theme/theme14.xml"/><Relationship Id="rId1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9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20.xml"/><Relationship Id="rId6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2.xml"/><Relationship Id="rId8" Type="http://schemas.openxmlformats.org/officeDocument/2006/relationships/slideLayout" Target="../slideLayouts/slideLayout123.xml"/><Relationship Id="rId9" Type="http://schemas.openxmlformats.org/officeDocument/2006/relationships/theme" Target="../theme/theme15.xml"/><Relationship Id="rId1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8.xml"/><Relationship Id="rId6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0.xml"/><Relationship Id="rId8" Type="http://schemas.openxmlformats.org/officeDocument/2006/relationships/slideLayout" Target="../slideLayouts/slideLayout131.xml"/><Relationship Id="rId9" Type="http://schemas.openxmlformats.org/officeDocument/2006/relationships/theme" Target="../theme/theme16.xml"/><Relationship Id="rId1" Type="http://schemas.openxmlformats.org/officeDocument/2006/relationships/slideLayout" Target="../slideLayouts/slideLayout124.xml"/><Relationship Id="rId2" Type="http://schemas.openxmlformats.org/officeDocument/2006/relationships/slideLayout" Target="../slideLayouts/slideLayout125.xml"/></Relationships>
</file>

<file path=ppt/slideMasters/_rels/slideMaster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theme" Target="../theme/theme17.xml"/><Relationship Id="rId1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33.xml"/></Relationships>
</file>

<file path=ppt/slideMasters/_rels/slideMaster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5.xml"/><Relationship Id="rId7" Type="http://schemas.openxmlformats.org/officeDocument/2006/relationships/slideLayout" Target="../slideLayouts/slideLayout146.xml"/><Relationship Id="rId8" Type="http://schemas.openxmlformats.org/officeDocument/2006/relationships/slideLayout" Target="../slideLayouts/slideLayout147.xml"/><Relationship Id="rId9" Type="http://schemas.openxmlformats.org/officeDocument/2006/relationships/theme" Target="../theme/theme18.xml"/><Relationship Id="rId1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41.xml"/></Relationships>
</file>

<file path=ppt/slideMasters/_rels/slideMaster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3.xml"/><Relationship Id="rId7" Type="http://schemas.openxmlformats.org/officeDocument/2006/relationships/slideLayout" Target="../slideLayouts/slideLayout154.xml"/><Relationship Id="rId8" Type="http://schemas.openxmlformats.org/officeDocument/2006/relationships/slideLayout" Target="../slideLayouts/slideLayout155.xml"/><Relationship Id="rId9" Type="http://schemas.openxmlformats.org/officeDocument/2006/relationships/theme" Target="../theme/theme19.xml"/><Relationship Id="rId1" Type="http://schemas.openxmlformats.org/officeDocument/2006/relationships/slideLayout" Target="../slideLayouts/slideLayout148.xml"/><Relationship Id="rId2" Type="http://schemas.openxmlformats.org/officeDocument/2006/relationships/slideLayout" Target="../slideLayouts/slideLayout14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/Relationships>
</file>

<file path=ppt/slideMasters/_rels/slideMaster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theme" Target="../theme/theme20.xml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8.xml"/><Relationship Id="rId6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0.xml"/><Relationship Id="rId8" Type="http://schemas.openxmlformats.org/officeDocument/2006/relationships/slideLayout" Target="../slideLayouts/slideLayout171.xml"/><Relationship Id="rId9" Type="http://schemas.openxmlformats.org/officeDocument/2006/relationships/theme" Target="../theme/theme21.xml"/><Relationship Id="rId1" Type="http://schemas.openxmlformats.org/officeDocument/2006/relationships/slideLayout" Target="../slideLayouts/slideLayout164.xml"/><Relationship Id="rId2" Type="http://schemas.openxmlformats.org/officeDocument/2006/relationships/slideLayout" Target="../slideLayouts/slideLayout165.xml"/></Relationships>
</file>

<file path=ppt/slideMasters/_rels/slideMaster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4.xml"/><Relationship Id="rId4" Type="http://schemas.openxmlformats.org/officeDocument/2006/relationships/slideLayout" Target="../slideLayouts/slideLayout175.xml"/><Relationship Id="rId5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78.xml"/><Relationship Id="rId8" Type="http://schemas.openxmlformats.org/officeDocument/2006/relationships/slideLayout" Target="../slideLayouts/slideLayout179.xml"/><Relationship Id="rId9" Type="http://schemas.openxmlformats.org/officeDocument/2006/relationships/theme" Target="../theme/theme22.xml"/><Relationship Id="rId1" Type="http://schemas.openxmlformats.org/officeDocument/2006/relationships/slideLayout" Target="../slideLayouts/slideLayout172.xml"/><Relationship Id="rId2" Type="http://schemas.openxmlformats.org/officeDocument/2006/relationships/slideLayout" Target="../slideLayouts/slideLayout17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7.xml"/><Relationship Id="rId9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theme" Target="../theme/theme4.xml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theme" Target="../theme/theme5.xml"/><Relationship Id="rId1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8.xml"/><Relationship Id="rId6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0.xml"/><Relationship Id="rId8" Type="http://schemas.openxmlformats.org/officeDocument/2006/relationships/slideLayout" Target="../slideLayouts/slideLayout51.xml"/><Relationship Id="rId9" Type="http://schemas.openxmlformats.org/officeDocument/2006/relationships/theme" Target="../theme/theme6.xml"/><Relationship Id="rId1" Type="http://schemas.openxmlformats.org/officeDocument/2006/relationships/slideLayout" Target="../slideLayouts/slideLayout44.xml"/><Relationship Id="rId2" Type="http://schemas.openxmlformats.org/officeDocument/2006/relationships/slideLayout" Target="../slideLayouts/slideLayout45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5.xml"/><Relationship Id="rId5" Type="http://schemas.openxmlformats.org/officeDocument/2006/relationships/slideLayout" Target="../slideLayouts/slideLayout56.xml"/><Relationship Id="rId6" Type="http://schemas.openxmlformats.org/officeDocument/2006/relationships/slideLayout" Target="../slideLayouts/slideLayout57.xml"/><Relationship Id="rId7" Type="http://schemas.openxmlformats.org/officeDocument/2006/relationships/slideLayout" Target="../slideLayouts/slideLayout58.xml"/><Relationship Id="rId8" Type="http://schemas.openxmlformats.org/officeDocument/2006/relationships/slideLayout" Target="../slideLayouts/slideLayout59.xml"/><Relationship Id="rId9" Type="http://schemas.openxmlformats.org/officeDocument/2006/relationships/theme" Target="../theme/theme7.xml"/><Relationship Id="rId1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theme" Target="../theme/theme8.xml"/><Relationship Id="rId1" Type="http://schemas.openxmlformats.org/officeDocument/2006/relationships/slideLayout" Target="../slideLayouts/slideLayout60.xml"/><Relationship Id="rId2" Type="http://schemas.openxmlformats.org/officeDocument/2006/relationships/slideLayout" Target="../slideLayouts/slideLayout61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0.xml"/><Relationship Id="rId4" Type="http://schemas.openxmlformats.org/officeDocument/2006/relationships/slideLayout" Target="../slideLayouts/slideLayout71.xml"/><Relationship Id="rId5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4.xml"/><Relationship Id="rId8" Type="http://schemas.openxmlformats.org/officeDocument/2006/relationships/slideLayout" Target="../slideLayouts/slideLayout75.xml"/><Relationship Id="rId9" Type="http://schemas.openxmlformats.org/officeDocument/2006/relationships/theme" Target="../theme/theme9.xml"/><Relationship Id="rId1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60232" y="63813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‹#›</a:t>
            </a:r>
            <a:endParaRPr lang="en-GB" dirty="0"/>
          </a:p>
        </p:txBody>
      </p:sp>
      <p:pic>
        <p:nvPicPr>
          <p:cNvPr id="7" name="Picture 6"/>
          <p:cNvPicPr/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88639"/>
            <a:ext cx="1979712" cy="1111533"/>
          </a:xfrm>
          <a:prstGeom prst="rect">
            <a:avLst/>
          </a:prstGeom>
        </p:spPr>
      </p:pic>
      <p:pic>
        <p:nvPicPr>
          <p:cNvPr id="9" name="Picture 8" descr="Dementia-Logo Leaves-CMYK.eps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162039" y="5733256"/>
            <a:ext cx="1005499" cy="98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1105573" y="6228025"/>
            <a:ext cx="102819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l-PL" sz="1200" baseline="30000" dirty="0">
                <a:latin typeface="Arial" pitchFamily="34" charset="0"/>
                <a:ea typeface="ヒラギノ角ゴ ProN W3" charset="-128"/>
                <a:cs typeface="Arial" pitchFamily="34" charset="0"/>
                <a:sym typeface="Gill Sans" charset="0"/>
              </a:rPr>
              <a:t>www.dtsc.com.au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619672" y="6410364"/>
            <a:ext cx="67961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 smtClean="0"/>
              <a:t>The Dementia Training Study Centres Program is supported by the Australian Government</a:t>
            </a:r>
            <a:endParaRPr lang="en-AU" sz="1400" dirty="0"/>
          </a:p>
        </p:txBody>
      </p:sp>
      <p:sp>
        <p:nvSpPr>
          <p:cNvPr id="18" name="TextBox 11"/>
          <p:cNvSpPr txBox="1">
            <a:spLocks noChangeArrowheads="1"/>
          </p:cNvSpPr>
          <p:nvPr userDrawn="1"/>
        </p:nvSpPr>
        <p:spPr bwMode="auto">
          <a:xfrm>
            <a:off x="6983760" y="1038563"/>
            <a:ext cx="208823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pl-PL" sz="1100" baseline="30000" dirty="0" smtClean="0">
                <a:latin typeface="Arial" pitchFamily="34" charset="0"/>
                <a:cs typeface="Arial" pitchFamily="34" charset="0"/>
              </a:rPr>
              <a:t>NSW / ACT</a:t>
            </a:r>
            <a:r>
              <a:rPr lang="en-AU" sz="11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100" baseline="30000" dirty="0" smtClean="0">
                <a:latin typeface="Arial" pitchFamily="34" charset="0"/>
                <a:cs typeface="Arial" pitchFamily="34" charset="0"/>
              </a:rPr>
              <a:t>|</a:t>
            </a:r>
            <a:r>
              <a:rPr lang="en-AU" sz="1100" baseline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100" baseline="30000" dirty="0" smtClean="0">
                <a:latin typeface="Arial" pitchFamily="34" charset="0"/>
                <a:cs typeface="Arial" pitchFamily="34" charset="0"/>
              </a:rPr>
              <a:t>QLD</a:t>
            </a:r>
            <a:r>
              <a:rPr lang="en-AU" sz="11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100" baseline="30000" dirty="0" smtClean="0">
                <a:latin typeface="Arial" pitchFamily="34" charset="0"/>
                <a:cs typeface="Arial" pitchFamily="34" charset="0"/>
              </a:rPr>
              <a:t>| SA / NT | VIC / TAS</a:t>
            </a:r>
            <a:r>
              <a:rPr lang="en-AU" sz="1100" baseline="30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l-PL" sz="1100" baseline="30000" dirty="0" smtClean="0">
                <a:latin typeface="Arial" pitchFamily="34" charset="0"/>
                <a:cs typeface="Arial" pitchFamily="34" charset="0"/>
              </a:rPr>
              <a:t>| WA</a:t>
            </a:r>
            <a:endParaRPr lang="pl-PL" sz="1100" baseline="30000" dirty="0"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450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03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291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224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378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851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7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27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39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77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68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22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  <p:sldLayoutId id="2147483828" r:id="rId6"/>
    <p:sldLayoutId id="2147483829" r:id="rId7"/>
    <p:sldLayoutId id="2147483830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4195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182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5489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0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2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030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52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21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2F6DC86-3D92-476F-837A-E82080DB3C58}" type="datetimeFigureOut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16/2/17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0918A02-4F95-4EA2-A3F5-7426EAA1CAF4}" type="slidenum">
              <a:rPr lang="en-AU" smtClean="0">
                <a:solidFill>
                  <a:srgbClr val="E7DEC9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en-A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55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8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83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91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4.jpg"/><Relationship Id="rId1" Type="http://schemas.openxmlformats.org/officeDocument/2006/relationships/slideLayout" Target="../slideLayouts/slideLayout99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6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4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AU" dirty="0" smtClean="0">
                <a:latin typeface="Montserrat" panose="02000505000000020004" pitchFamily="2" charset="0"/>
              </a:rPr>
              <a:t>Advancing practice in the care of people with dementia</a:t>
            </a:r>
            <a:endParaRPr lang="en-AU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504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432584" y="908720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Establish the level of risk that the behaviour presents to the person and to others;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Provide a clear description of the behaviour, including the frequency, severity and triggers;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Gather information about the person: their characteristics, life history, diagnosis and support needs;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Gather information about the carer: characteristics, communication approach, relationship factors and stress threshold;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Critically review the care environment: physical, social, cultural, emotional and spiritual;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3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Rule out medical causes.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1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(Dementia Behaviour Management Advisory Service)</a:t>
            </a:r>
            <a:endParaRPr kumimoji="0" lang="en-AU" sz="21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32584" y="188640"/>
            <a:ext cx="500351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Behaviour assessment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63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479342" y="1628800"/>
            <a:ext cx="822960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Brings assessment data together using the CAUSED Model.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7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17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(Aberdeen et al, 2010)</a:t>
            </a:r>
            <a:endParaRPr kumimoji="0" lang="en-AU" sz="17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381" y="2448896"/>
            <a:ext cx="6295238" cy="2828571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Team Concept Mapping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512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67544" y="123502"/>
            <a:ext cx="8229600" cy="611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Team Concept Mapping steps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403648"/>
            <a:ext cx="8229600" cy="42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Initiate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Implement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Evaluate and review care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endParaRPr kumimoji="0" lang="en-AU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Act on outcomes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96" y="2080723"/>
            <a:ext cx="475496" cy="57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596" y="3223723"/>
            <a:ext cx="475496" cy="576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252" y="4437112"/>
            <a:ext cx="475496" cy="5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7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861048"/>
            <a:ext cx="5112000" cy="255600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700809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Second-line approach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Only where behaviours cause severe distress or harm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Antidepressants, analgesics, antipsychotics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Target right drug to right symptom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825" y="44624"/>
            <a:ext cx="7437512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Pharmacological management of BPSD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00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duotone>
              <a:srgbClr val="EEECE1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3648000" cy="273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-252536" y="89614"/>
            <a:ext cx="8208912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BPSD that </a:t>
            </a:r>
            <a:r>
              <a:rPr kumimoji="0" lang="en-AU" sz="2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may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 respond to medication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39552" y="2348880"/>
            <a:ext cx="7311458" cy="33123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Anxiety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Depressive symptoms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Manic-like symptoms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Persistent and distressing hallucinations/delusions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Persistent and severe verbal and physical aggression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53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1340768"/>
            <a:ext cx="8229600" cy="341724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Wandering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 Socially inappropriate urination/ defaecation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 Socially inappropriate dressing/undressing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 Repetitive activities (perseveration) or</a:t>
            </a:r>
            <a:r>
              <a:rPr kumimoji="0" lang="en-AU" sz="2400" b="0" i="0" u="none" strike="noStrike" kern="120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   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vocalisation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 Hiding/hoarding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 Eating </a:t>
            </a:r>
            <a:r>
              <a:rPr kumimoji="0" lang="en-AU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inedibles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0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BPSD that will </a:t>
            </a:r>
            <a:r>
              <a:rPr kumimoji="0" lang="en-AU" sz="2800" b="1" i="0" u="sng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not</a:t>
            </a: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 respond to medication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79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507272"/>
            <a:ext cx="4038600" cy="1713816"/>
          </a:xfrm>
          <a:prstGeom prst="rect">
            <a:avLst/>
          </a:prstGeom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323528" y="260649"/>
            <a:ext cx="828092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Falls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Higher risk in people with dementia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Interventions centre on modification of the environment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Minimising risks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Reducing intrinsic factors wherever possible.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4" name="Content Placeholder 6"/>
          <p:cNvSpPr txBox="1">
            <a:spLocks/>
          </p:cNvSpPr>
          <p:nvPr/>
        </p:nvSpPr>
        <p:spPr>
          <a:xfrm>
            <a:off x="467544" y="4221088"/>
            <a:ext cx="8447344" cy="22322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Can manifest as disturbed sleep or behavioural symptoms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Assessment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Treatment should include non-pharmacological intervention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81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5"/>
          <p:cNvSpPr txBox="1">
            <a:spLocks/>
          </p:cNvSpPr>
          <p:nvPr/>
        </p:nvSpPr>
        <p:spPr>
          <a:xfrm>
            <a:off x="169751" y="20103"/>
            <a:ext cx="2448272" cy="8501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Nutrition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539552" y="764704"/>
            <a:ext cx="6994538" cy="21862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Compromised by dementia symptoms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Loss of interest in food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May have extreme hunger and crave sweets</a:t>
            </a:r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323528" y="2950927"/>
            <a:ext cx="8640960" cy="44644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Management of altered cognition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Exclude other medical causes—acute illness, depression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Review medications as these may be affecting appetite or causing nausea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Check oral health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91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433733"/>
            <a:ext cx="2608468" cy="2052000"/>
          </a:xfrm>
          <a:prstGeom prst="rect">
            <a:avLst/>
          </a:prstGeom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323528" y="1006706"/>
            <a:ext cx="5616624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Finger foods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Provide healthy snacks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Small frequent meals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Keep fluids visible throughout the day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Uncomplicated table settings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Unpatterned crockery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Serve one dish at a time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Keep the environment calm and quiet at mealtimes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07504" y="197768"/>
            <a:ext cx="8229600" cy="7829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Interventions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8192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3528" y="202260"/>
            <a:ext cx="2520280" cy="5624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Continence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4499992" y="2199015"/>
            <a:ext cx="4330824" cy="399330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Interventions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Continence assessment-usual pattern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Observe for cues: agitation, fidgeting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Timed toileting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Prompted voiding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Fluid intake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Clothing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Make toilet easily recognisable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154473" y="1196752"/>
            <a:ext cx="4201503" cy="403244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As cognition declines, people with dementia are more susceptible to both urinary and faecal incontinence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Decreased ability to recognise need, respond to sensation and locate toilet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6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3851920" y="2420888"/>
            <a:ext cx="4525342" cy="37444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Learning outcomes: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Demonstrate knowledge relating to responses to behavioural and psychological symptoms of dementia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Demonstrate knowledge relating to therapeutic interventions in a number of clinical areas</a:t>
            </a:r>
          </a:p>
        </p:txBody>
      </p:sp>
      <p:sp>
        <p:nvSpPr>
          <p:cNvPr id="3" name="Text Placeholder 3"/>
          <p:cNvSpPr txBox="1">
            <a:spLocks/>
          </p:cNvSpPr>
          <p:nvPr/>
        </p:nvSpPr>
        <p:spPr>
          <a:xfrm>
            <a:off x="457200" y="1628800"/>
            <a:ext cx="3008313" cy="4298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Treatment and intervention options 2</a:t>
            </a:r>
            <a:endParaRPr kumimoji="0" lang="en-AU" sz="28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1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Session 4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16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116632"/>
            <a:ext cx="296267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Personal care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798997" y="3573016"/>
            <a:ext cx="5544616" cy="21825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Interventions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Ascertain and maintain person’s usual routines and habits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Be aware of personal history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80901" y="1052354"/>
            <a:ext cx="7859216" cy="1612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Decreasing ability to attend to personal hygiene, grooming and dressing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Resistance to care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77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995937" y="1340768"/>
            <a:ext cx="4952846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Interventions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Medical assessment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exclude reversible causes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management of co-existing morbidities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Medication review, particularly review of diuretic regimes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Environmental assessment focusing on room temperature and lighting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Limit caffeinated drinks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Encourage exercise – physical and mental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323528" y="836712"/>
            <a:ext cx="3761882" cy="4608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Sleep disturbances include: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Early wakening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Night time wandering and restlessness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Reversed day-night cycle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0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Disorientation to time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0" y="116632"/>
            <a:ext cx="196168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Sleep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1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2771800" y="3645024"/>
            <a:ext cx="5077373" cy="20861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Optimise quality of life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Limit disability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Treatment of acute episodes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Advance care planning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052736"/>
            <a:ext cx="8003232" cy="1656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Dementia now being recognised as a terminal disease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A palliative approach is an important clinical and social issue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116632"/>
            <a:ext cx="2170584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Palliation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3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23528" y="116632"/>
            <a:ext cx="396044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Care considerations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9867" y="980728"/>
            <a:ext cx="7992888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Behavioural and psychological symptoms of dementia (BPSD)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Falls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Pain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Nutrition</a:t>
            </a:r>
          </a:p>
          <a:p>
            <a:pPr lvl="0">
              <a:defRPr/>
            </a:pPr>
            <a:r>
              <a:rPr lang="en-AU" sz="2400" dirty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Continence</a:t>
            </a:r>
          </a:p>
          <a:p>
            <a:pPr lvl="0">
              <a:defRPr/>
            </a:pPr>
            <a:r>
              <a:rPr lang="en-AU" sz="2400" dirty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Personal care</a:t>
            </a:r>
          </a:p>
          <a:p>
            <a:pPr lvl="0">
              <a:defRPr/>
            </a:pPr>
            <a:r>
              <a:rPr lang="en-AU" sz="2400" dirty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Sleep</a:t>
            </a:r>
          </a:p>
          <a:p>
            <a:pPr lvl="0">
              <a:defRPr/>
            </a:pPr>
            <a:r>
              <a:rPr lang="en-AU" sz="2400" dirty="0" smtClean="0">
                <a:solidFill>
                  <a:sysClr val="windowText" lastClr="000000"/>
                </a:solidFill>
                <a:latin typeface="Montserrat" panose="02000505000000020004" pitchFamily="2" charset="0"/>
              </a:rPr>
              <a:t>Palliation</a:t>
            </a: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5004048" y="3501008"/>
            <a:ext cx="2819020" cy="25922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0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5"/>
          <p:cNvSpPr txBox="1">
            <a:spLocks/>
          </p:cNvSpPr>
          <p:nvPr/>
        </p:nvSpPr>
        <p:spPr>
          <a:xfrm>
            <a:off x="506393" y="2924944"/>
            <a:ext cx="8229600" cy="2908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 </a:t>
            </a: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‘symptoms of disturbed perception, thought content, mood, behaviour frequently occurring in persons with dementia’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/>
            </a:r>
            <a:b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</a:br>
            <a:r>
              <a:rPr kumimoji="0" lang="en-AU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 </a:t>
            </a:r>
            <a:r>
              <a:rPr kumimoji="0" lang="en-AU" sz="1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International Psychogeriatric Association; 2002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408015" y="7647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Behavioural and Psychological Symptoms of Dementia (BPSD)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95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-36512" y="116632"/>
            <a:ext cx="244827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BPSD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1556792"/>
            <a:ext cx="8229600" cy="28369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Common- affect up to 90% of people with dementia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Examples include: wandering, aggression, agitation, apathy, hoarding, anxiety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Increases carer burden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Legal and safety issues</a:t>
            </a:r>
          </a:p>
        </p:txBody>
      </p:sp>
    </p:spTree>
    <p:extLst>
      <p:ext uri="{BB962C8B-B14F-4D97-AF65-F5344CB8AC3E}">
        <p14:creationId xmlns:p14="http://schemas.microsoft.com/office/powerpoint/2010/main" val="17996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8304" y="97331"/>
            <a:ext cx="1882552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BPSD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731413"/>
            <a:ext cx="4038600" cy="35569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Impacts on: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Functional status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Prognosis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Admission to residential care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Care staff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Hospital length of stay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532607" y="1844824"/>
            <a:ext cx="4392488" cy="449522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Language of BPSD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Problem behaviours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Challenging behaviours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Behaviours of concern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Unmet needs behaviours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Needs Driven Behaviours</a:t>
            </a:r>
          </a:p>
          <a:p>
            <a:pPr marR="0" lvl="1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BPSD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69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55776" y="188640"/>
            <a:ext cx="31786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Activity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Discuss the terminology surrounding BPSD in terms of its appropriateness and impact on the person, family carers and care staff.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Which do you prefer and why?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7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4621" y="116632"/>
            <a:ext cx="6717432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Principles of behaviour management</a:t>
            </a: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95536" y="1628800"/>
            <a:ext cx="8229600" cy="26642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Psychosocial/non-pharmacological  approach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Identify the factors behind the behaviour change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Develop individualised strategies based on assessment</a:t>
            </a:r>
            <a:endParaRPr kumimoji="0" lang="en-A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66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51" y="6192322"/>
            <a:ext cx="62230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 txBox="1">
            <a:spLocks/>
          </p:cNvSpPr>
          <p:nvPr/>
        </p:nvSpPr>
        <p:spPr>
          <a:xfrm>
            <a:off x="395536" y="1340768"/>
            <a:ext cx="8229600" cy="37052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Recognises rather than masks the underlying needs being communicated by the behaviour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Less limitations than pharmacological management, i.e. side effects, drug interactions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Practical and relatively in-expensive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Enhances  carer attitudes towards care recipients with BPSD  compared to pharmacological approach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9750" y="260648"/>
            <a:ext cx="8974249" cy="65293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>Advantages of Non-Pharmacological Interventions in BPSD 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  <a:t/>
            </a:r>
            <a:b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ontserrat" panose="02000505000000020004" pitchFamily="2" charset="0"/>
              </a:rPr>
            </a:b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52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Advancing practice in the care of people with dementia&amp;quot;&quot;/&gt;&lt;property id=&quot;20307&quot; value=&quot;643&quot;/&gt;&lt;/object&gt;&lt;object type=&quot;3&quot; unique_id=&quot;10004&quot;&gt;&lt;property id=&quot;20148&quot; value=&quot;5&quot;/&gt;&lt;property id=&quot;20300&quot; value=&quot;Slide 2&quot;/&gt;&lt;property id=&quot;20307&quot; value=&quot;622&quot;/&gt;&lt;/object&gt;&lt;object type=&quot;3&quot; unique_id=&quot;10005&quot;&gt;&lt;property id=&quot;20148&quot; value=&quot;5&quot;/&gt;&lt;property id=&quot;20300&quot; value=&quot;Slide 3&quot;/&gt;&lt;property id=&quot;20307&quot; value=&quot;623&quot;/&gt;&lt;/object&gt;&lt;object type=&quot;3&quot; unique_id=&quot;10006&quot;&gt;&lt;property id=&quot;20148&quot; value=&quot;5&quot;/&gt;&lt;property id=&quot;20300&quot; value=&quot;Slide 4&quot;/&gt;&lt;property id=&quot;20307&quot; value=&quot;624&quot;/&gt;&lt;/object&gt;&lt;object type=&quot;3&quot; unique_id=&quot;10007&quot;&gt;&lt;property id=&quot;20148&quot; value=&quot;5&quot;/&gt;&lt;property id=&quot;20300&quot; value=&quot;Slide 5&quot;/&gt;&lt;property id=&quot;20307&quot; value=&quot;625&quot;/&gt;&lt;/object&gt;&lt;object type=&quot;3&quot; unique_id=&quot;10008&quot;&gt;&lt;property id=&quot;20148&quot; value=&quot;5&quot;/&gt;&lt;property id=&quot;20300&quot; value=&quot;Slide 6&quot;/&gt;&lt;property id=&quot;20307&quot; value=&quot;626&quot;/&gt;&lt;/object&gt;&lt;object type=&quot;3&quot; unique_id=&quot;10009&quot;&gt;&lt;property id=&quot;20148&quot; value=&quot;5&quot;/&gt;&lt;property id=&quot;20300&quot; value=&quot;Slide 7&quot;/&gt;&lt;property id=&quot;20307&quot; value=&quot;639&quot;/&gt;&lt;/object&gt;&lt;object type=&quot;3&quot; unique_id=&quot;10010&quot;&gt;&lt;property id=&quot;20148&quot; value=&quot;5&quot;/&gt;&lt;property id=&quot;20300&quot; value=&quot;Slide 8&quot;/&gt;&lt;property id=&quot;20307&quot; value=&quot;627&quot;/&gt;&lt;/object&gt;&lt;object type=&quot;3&quot; unique_id=&quot;10011&quot;&gt;&lt;property id=&quot;20148&quot; value=&quot;5&quot;/&gt;&lt;property id=&quot;20300&quot; value=&quot;Slide 9&quot;/&gt;&lt;property id=&quot;20307&quot; value=&quot;628&quot;/&gt;&lt;/object&gt;&lt;object type=&quot;3&quot; unique_id=&quot;10012&quot;&gt;&lt;property id=&quot;20148&quot; value=&quot;5&quot;/&gt;&lt;property id=&quot;20300&quot; value=&quot;Slide 10&quot;/&gt;&lt;property id=&quot;20307&quot; value=&quot;629&quot;/&gt;&lt;/object&gt;&lt;object type=&quot;3&quot; unique_id=&quot;10013&quot;&gt;&lt;property id=&quot;20148&quot; value=&quot;5&quot;/&gt;&lt;property id=&quot;20300&quot; value=&quot;Slide 11&quot;/&gt;&lt;property id=&quot;20307&quot; value=&quot;640&quot;/&gt;&lt;/object&gt;&lt;object type=&quot;3&quot; unique_id=&quot;10014&quot;&gt;&lt;property id=&quot;20148&quot; value=&quot;5&quot;/&gt;&lt;property id=&quot;20300&quot; value=&quot;Slide 12&quot;/&gt;&lt;property id=&quot;20307&quot; value=&quot;630&quot;/&gt;&lt;/object&gt;&lt;object type=&quot;3&quot; unique_id=&quot;10015&quot;&gt;&lt;property id=&quot;20148&quot; value=&quot;5&quot;/&gt;&lt;property id=&quot;20300&quot; value=&quot;Slide 13&quot;/&gt;&lt;property id=&quot;20307&quot; value=&quot;631&quot;/&gt;&lt;/object&gt;&lt;object type=&quot;3&quot; unique_id=&quot;10016&quot;&gt;&lt;property id=&quot;20148&quot; value=&quot;5&quot;/&gt;&lt;property id=&quot;20300&quot; value=&quot;Slide 14&quot;/&gt;&lt;property id=&quot;20307&quot; value=&quot;632&quot;/&gt;&lt;/object&gt;&lt;object type=&quot;3&quot; unique_id=&quot;10017&quot;&gt;&lt;property id=&quot;20148&quot; value=&quot;5&quot;/&gt;&lt;property id=&quot;20300&quot; value=&quot;Slide 15&quot;/&gt;&lt;property id=&quot;20307&quot; value=&quot;633&quot;/&gt;&lt;/object&gt;&lt;object type=&quot;3&quot; unique_id=&quot;10018&quot;&gt;&lt;property id=&quot;20148&quot; value=&quot;5&quot;/&gt;&lt;property id=&quot;20300&quot; value=&quot;Slide 16&quot;/&gt;&lt;property id=&quot;20307&quot; value=&quot;641&quot;/&gt;&lt;/object&gt;&lt;object type=&quot;3&quot; unique_id=&quot;10019&quot;&gt;&lt;property id=&quot;20148&quot; value=&quot;5&quot;/&gt;&lt;property id=&quot;20300&quot; value=&quot;Slide 17&quot;/&gt;&lt;property id=&quot;20307&quot; value=&quot;634&quot;/&gt;&lt;/object&gt;&lt;object type=&quot;3&quot; unique_id=&quot;10020&quot;&gt;&lt;property id=&quot;20148&quot; value=&quot;5&quot;/&gt;&lt;property id=&quot;20300&quot; value=&quot;Slide 18&quot;/&gt;&lt;property id=&quot;20307&quot; value=&quot;642&quot;/&gt;&lt;/object&gt;&lt;object type=&quot;3&quot; unique_id=&quot;10021&quot;&gt;&lt;property id=&quot;20148&quot; value=&quot;5&quot;/&gt;&lt;property id=&quot;20300&quot; value=&quot;Slide 19&quot;/&gt;&lt;property id=&quot;20307&quot; value=&quot;635&quot;/&gt;&lt;/object&gt;&lt;object type=&quot;3&quot; unique_id=&quot;10022&quot;&gt;&lt;property id=&quot;20148&quot; value=&quot;5&quot;/&gt;&lt;property id=&quot;20300&quot; value=&quot;Slide 20&quot;/&gt;&lt;property id=&quot;20307&quot; value=&quot;636&quot;/&gt;&lt;/object&gt;&lt;object type=&quot;3&quot; unique_id=&quot;10023&quot;&gt;&lt;property id=&quot;20148&quot; value=&quot;5&quot;/&gt;&lt;property id=&quot;20300&quot; value=&quot;Slide 21&quot;/&gt;&lt;property id=&quot;20307&quot; value=&quot;637&quot;/&gt;&lt;/object&gt;&lt;object type=&quot;3&quot; unique_id=&quot;10024&quot;&gt;&lt;property id=&quot;20148&quot; value=&quot;5&quot;/&gt;&lt;property id=&quot;20300&quot; value=&quot;Slide 22&quot;/&gt;&lt;property id=&quot;20307&quot; value=&quot;638&quot;/&gt;&lt;/object&gt;&lt;/object&gt;&lt;object type=&quot;8&quot; unique_id=&quot;10048&quot;&gt;&lt;/object&gt;&lt;/object&gt;&lt;/database&gt;"/>
  <p:tag name="MMPROD_NEXTUNIQUEID" val="10009"/>
  <p:tag name="SECTOMILLISECCONVERTED" val="1"/>
</p:tagLst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0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15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16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17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18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0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7074</TotalTime>
  <Words>753</Words>
  <Application>Microsoft Macintosh PowerPoint</Application>
  <PresentationFormat>On-screen Show (4:3)</PresentationFormat>
  <Paragraphs>182</Paragraphs>
  <Slides>22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22</vt:i4>
      </vt:variant>
      <vt:variant>
        <vt:lpstr>Slide Titles</vt:lpstr>
      </vt:variant>
      <vt:variant>
        <vt:i4>22</vt:i4>
      </vt:variant>
    </vt:vector>
  </HeadingPairs>
  <TitlesOfParts>
    <vt:vector size="51" baseType="lpstr">
      <vt:lpstr>Arial</vt:lpstr>
      <vt:lpstr>Calibri</vt:lpstr>
      <vt:lpstr>Gill Sans</vt:lpstr>
      <vt:lpstr>Montserrat</vt:lpstr>
      <vt:lpstr>Verdana</vt:lpstr>
      <vt:lpstr>Wingdings 2</vt:lpstr>
      <vt:lpstr>ヒラギノ角ゴ ProN W3</vt:lpstr>
      <vt:lpstr>Office Theme</vt:lpstr>
      <vt:lpstr>Solstice</vt:lpstr>
      <vt:lpstr>1_Solstice</vt:lpstr>
      <vt:lpstr>2_Solstice</vt:lpstr>
      <vt:lpstr>3_Solstice</vt:lpstr>
      <vt:lpstr>4_Solstice</vt:lpstr>
      <vt:lpstr>5_Solstice</vt:lpstr>
      <vt:lpstr>6_Solstice</vt:lpstr>
      <vt:lpstr>7_Solstice</vt:lpstr>
      <vt:lpstr>8_Solstice</vt:lpstr>
      <vt:lpstr>9_Solstice</vt:lpstr>
      <vt:lpstr>10_Solstice</vt:lpstr>
      <vt:lpstr>11_Solstice</vt:lpstr>
      <vt:lpstr>12_Solstice</vt:lpstr>
      <vt:lpstr>13_Solstice</vt:lpstr>
      <vt:lpstr>14_Solstice</vt:lpstr>
      <vt:lpstr>15_Solstice</vt:lpstr>
      <vt:lpstr>16_Solstice</vt:lpstr>
      <vt:lpstr>17_Solstice</vt:lpstr>
      <vt:lpstr>18_Solstice</vt:lpstr>
      <vt:lpstr>19_Solstice</vt:lpstr>
      <vt:lpstr>20_Solstice</vt:lpstr>
      <vt:lpstr>Advancing practice in the care of people with dementia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La Trobe University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MMWinbolt</dc:creator>
  <cp:lastModifiedBy>Microsoft Office User</cp:lastModifiedBy>
  <cp:revision>377</cp:revision>
  <cp:lastPrinted>2015-02-24T01:38:10Z</cp:lastPrinted>
  <dcterms:created xsi:type="dcterms:W3CDTF">2014-02-11T23:39:41Z</dcterms:created>
  <dcterms:modified xsi:type="dcterms:W3CDTF">2017-02-16T02:50:38Z</dcterms:modified>
</cp:coreProperties>
</file>