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9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0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1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2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3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4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5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7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8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9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20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21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22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23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24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5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6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1" r:id="rId3"/>
    <p:sldMasterId id="2147483680" r:id="rId4"/>
    <p:sldMasterId id="2147483689" r:id="rId5"/>
    <p:sldMasterId id="2147483698" r:id="rId6"/>
    <p:sldMasterId id="2147483707" r:id="rId7"/>
    <p:sldMasterId id="2147483716" r:id="rId8"/>
    <p:sldMasterId id="2147483725" r:id="rId9"/>
    <p:sldMasterId id="2147483734" r:id="rId10"/>
    <p:sldMasterId id="2147483743" r:id="rId11"/>
    <p:sldMasterId id="2147483752" r:id="rId12"/>
    <p:sldMasterId id="2147483761" r:id="rId13"/>
    <p:sldMasterId id="2147483770" r:id="rId14"/>
    <p:sldMasterId id="2147483779" r:id="rId15"/>
    <p:sldMasterId id="2147483788" r:id="rId16"/>
    <p:sldMasterId id="2147483797" r:id="rId17"/>
    <p:sldMasterId id="2147483806" r:id="rId18"/>
    <p:sldMasterId id="2147483815" r:id="rId19"/>
    <p:sldMasterId id="2147483824" r:id="rId20"/>
    <p:sldMasterId id="2147483833" r:id="rId21"/>
    <p:sldMasterId id="2147483842" r:id="rId22"/>
    <p:sldMasterId id="2147483851" r:id="rId23"/>
    <p:sldMasterId id="2147483860" r:id="rId24"/>
    <p:sldMasterId id="2147483869" r:id="rId25"/>
    <p:sldMasterId id="2147483878" r:id="rId26"/>
    <p:sldMasterId id="2147483887" r:id="rId27"/>
  </p:sldMasterIdLst>
  <p:notesMasterIdLst>
    <p:notesMasterId r:id="rId58"/>
  </p:notesMasterIdLst>
  <p:handoutMasterIdLst>
    <p:handoutMasterId r:id="rId59"/>
  </p:handoutMasterIdLst>
  <p:sldIdLst>
    <p:sldId id="457" r:id="rId28"/>
    <p:sldId id="685" r:id="rId29"/>
    <p:sldId id="687" r:id="rId30"/>
    <p:sldId id="688" r:id="rId31"/>
    <p:sldId id="689" r:id="rId32"/>
    <p:sldId id="690" r:id="rId33"/>
    <p:sldId id="691" r:id="rId34"/>
    <p:sldId id="692" r:id="rId35"/>
    <p:sldId id="693" r:id="rId36"/>
    <p:sldId id="709" r:id="rId37"/>
    <p:sldId id="694" r:id="rId38"/>
    <p:sldId id="695" r:id="rId39"/>
    <p:sldId id="696" r:id="rId40"/>
    <p:sldId id="697" r:id="rId41"/>
    <p:sldId id="710" r:id="rId42"/>
    <p:sldId id="699" r:id="rId43"/>
    <p:sldId id="707" r:id="rId44"/>
    <p:sldId id="700" r:id="rId45"/>
    <p:sldId id="701" r:id="rId46"/>
    <p:sldId id="702" r:id="rId47"/>
    <p:sldId id="706" r:id="rId48"/>
    <p:sldId id="703" r:id="rId49"/>
    <p:sldId id="708" r:id="rId50"/>
    <p:sldId id="711" r:id="rId51"/>
    <p:sldId id="712" r:id="rId52"/>
    <p:sldId id="713" r:id="rId53"/>
    <p:sldId id="714" r:id="rId54"/>
    <p:sldId id="715" r:id="rId55"/>
    <p:sldId id="704" r:id="rId56"/>
    <p:sldId id="705" r:id="rId57"/>
  </p:sldIdLst>
  <p:sldSz cx="9144000" cy="6858000" type="screen4x3"/>
  <p:notesSz cx="6783388" cy="9926638"/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004C22"/>
    <a:srgbClr val="008E40"/>
    <a:srgbClr val="00A44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2" autoAdjust="0"/>
    <p:restoredTop sz="94141" autoAdjust="0"/>
  </p:normalViewPr>
  <p:slideViewPr>
    <p:cSldViewPr>
      <p:cViewPr varScale="1">
        <p:scale>
          <a:sx n="123" d="100"/>
          <a:sy n="123" d="100"/>
        </p:scale>
        <p:origin x="20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05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23.xml"/><Relationship Id="rId51" Type="http://schemas.openxmlformats.org/officeDocument/2006/relationships/slide" Target="slides/slide24.xml"/><Relationship Id="rId52" Type="http://schemas.openxmlformats.org/officeDocument/2006/relationships/slide" Target="slides/slide25.xml"/><Relationship Id="rId53" Type="http://schemas.openxmlformats.org/officeDocument/2006/relationships/slide" Target="slides/slide26.xml"/><Relationship Id="rId54" Type="http://schemas.openxmlformats.org/officeDocument/2006/relationships/slide" Target="slides/slide27.xml"/><Relationship Id="rId55" Type="http://schemas.openxmlformats.org/officeDocument/2006/relationships/slide" Target="slides/slide28.xml"/><Relationship Id="rId56" Type="http://schemas.openxmlformats.org/officeDocument/2006/relationships/slide" Target="slides/slide29.xml"/><Relationship Id="rId57" Type="http://schemas.openxmlformats.org/officeDocument/2006/relationships/slide" Target="slides/slide30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13.xml"/><Relationship Id="rId41" Type="http://schemas.openxmlformats.org/officeDocument/2006/relationships/slide" Target="slides/slide14.xml"/><Relationship Id="rId42" Type="http://schemas.openxmlformats.org/officeDocument/2006/relationships/slide" Target="slides/slide15.xml"/><Relationship Id="rId43" Type="http://schemas.openxmlformats.org/officeDocument/2006/relationships/slide" Target="slides/slide16.xml"/><Relationship Id="rId44" Type="http://schemas.openxmlformats.org/officeDocument/2006/relationships/slide" Target="slides/slide17.xml"/><Relationship Id="rId45" Type="http://schemas.openxmlformats.org/officeDocument/2006/relationships/slide" Target="slides/slide18.xml"/><Relationship Id="rId46" Type="http://schemas.openxmlformats.org/officeDocument/2006/relationships/slide" Target="slides/slide19.xml"/><Relationship Id="rId47" Type="http://schemas.openxmlformats.org/officeDocument/2006/relationships/slide" Target="slides/slide20.xml"/><Relationship Id="rId48" Type="http://schemas.openxmlformats.org/officeDocument/2006/relationships/slide" Target="slides/slide21.xml"/><Relationship Id="rId4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3.xml"/><Relationship Id="rId31" Type="http://schemas.openxmlformats.org/officeDocument/2006/relationships/slide" Target="slides/slide4.xml"/><Relationship Id="rId32" Type="http://schemas.openxmlformats.org/officeDocument/2006/relationships/slide" Target="slides/slide5.xml"/><Relationship Id="rId33" Type="http://schemas.openxmlformats.org/officeDocument/2006/relationships/slide" Target="slides/slide6.xml"/><Relationship Id="rId34" Type="http://schemas.openxmlformats.org/officeDocument/2006/relationships/slide" Target="slides/slide7.xml"/><Relationship Id="rId35" Type="http://schemas.openxmlformats.org/officeDocument/2006/relationships/slide" Target="slides/slide8.xml"/><Relationship Id="rId36" Type="http://schemas.openxmlformats.org/officeDocument/2006/relationships/slide" Target="slides/slide9.xml"/><Relationship Id="rId37" Type="http://schemas.openxmlformats.org/officeDocument/2006/relationships/slide" Target="slides/slide10.xml"/><Relationship Id="rId38" Type="http://schemas.openxmlformats.org/officeDocument/2006/relationships/slide" Target="slides/slide11.xml"/><Relationship Id="rId39" Type="http://schemas.openxmlformats.org/officeDocument/2006/relationships/slide" Target="slides/slide1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" Target="slides/slide1.xml"/><Relationship Id="rId29" Type="http://schemas.openxmlformats.org/officeDocument/2006/relationships/slide" Target="slides/slide2.xml"/><Relationship Id="rId60" Type="http://schemas.openxmlformats.org/officeDocument/2006/relationships/tags" Target="tags/tag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Worksheet1.xlsx"/><Relationship Id="rId5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9013910361661"/>
          <c:y val="0.118973242052777"/>
          <c:w val="0.881128487411296"/>
          <c:h val="0.8175875498761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00211398613225097"/>
                  <c:y val="-0.03843880345755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People Living with Dementia in Australia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330000.0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0105699306612548"/>
                  <c:y val="-0.02306328207453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People Living with Dementia in Australia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553285.0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0380517503805174"/>
                  <c:y val="-0.03075104276604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People Living with Dementia in Australia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942624.0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876518960"/>
        <c:axId val="1889857216"/>
        <c:axId val="0"/>
      </c:bar3DChart>
      <c:catAx>
        <c:axId val="187651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857216"/>
        <c:crosses val="autoZero"/>
        <c:auto val="1"/>
        <c:lblAlgn val="ctr"/>
        <c:lblOffset val="100"/>
        <c:noMultiLvlLbl val="0"/>
      </c:catAx>
      <c:valAx>
        <c:axId val="188985721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51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9993105409008"/>
          <c:y val="0.834122035028949"/>
          <c:w val="0.284697170654277"/>
          <c:h val="0.0786609252613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microsoft.com/office/2007/relationships/hdphoto" Target="../media/hdphoto1.wdp"/><Relationship Id="rId3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0.52911</cdr:x>
      <cdr:y>0.46634</cdr:y>
    </cdr:from>
    <cdr:to>
      <cdr:x>0.60422</cdr:x>
      <cdr:y>0.81632</cdr:y>
    </cdr:to>
    <cdr:pic>
      <cdr:nvPicPr>
        <cdr:cNvPr id="122" name="Picture 121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saturation sat="40000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5914" t="12092" r="33842" b="10409"/>
        <a:stretch xmlns:a="http://schemas.openxmlformats.org/drawingml/2006/main"/>
      </cdr:blipFill>
      <cdr:spPr>
        <a:xfrm xmlns:a="http://schemas.openxmlformats.org/drawingml/2006/main">
          <a:off x="3178690" y="1540763"/>
          <a:ext cx="451241" cy="11563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0.62919</cdr:x>
      <cdr:y>0.4141</cdr:y>
    </cdr:from>
    <cdr:to>
      <cdr:x>0.72137</cdr:x>
      <cdr:y>0.84362</cdr:y>
    </cdr:to>
    <cdr:pic>
      <cdr:nvPicPr>
        <cdr:cNvPr id="123" name="Picture 122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duotone>
            <a:prstClr val="black"/>
            <a:schemeClr val="accent3">
              <a:tint val="45000"/>
              <a:satMod val="400000"/>
            </a:schemeClr>
          </a:duotone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saturation sat="40000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5914" t="12092" r="33842" b="10409"/>
        <a:stretch xmlns:a="http://schemas.openxmlformats.org/drawingml/2006/main"/>
      </cdr:blipFill>
      <cdr:spPr>
        <a:xfrm xmlns:a="http://schemas.openxmlformats.org/drawingml/2006/main">
          <a:off x="3779912" y="1368152"/>
          <a:ext cx="553798" cy="14191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0.42124</cdr:x>
      <cdr:y>0.50993</cdr:y>
    </cdr:from>
    <cdr:to>
      <cdr:x>0.47928</cdr:x>
      <cdr:y>0.78037</cdr:y>
    </cdr:to>
    <cdr:pic>
      <cdr:nvPicPr>
        <cdr:cNvPr id="124" name="Picture 123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3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colorTemperature colorTemp="5300"/>
                  </a14:imgEffect>
                  <a14:imgEffect>
                    <a14:saturation sat="40000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5914" t="12092" r="33842" b="10409"/>
        <a:stretch xmlns:a="http://schemas.openxmlformats.org/drawingml/2006/main"/>
      </cdr:blipFill>
      <cdr:spPr>
        <a:xfrm xmlns:a="http://schemas.openxmlformats.org/drawingml/2006/main">
          <a:off x="2530618" y="1684779"/>
          <a:ext cx="348685" cy="89352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09" cy="498186"/>
          </a:xfrm>
          <a:prstGeom prst="rect">
            <a:avLst/>
          </a:prstGeom>
        </p:spPr>
        <p:txBody>
          <a:bodyPr vert="horz" lIns="92601" tIns="46301" rIns="92601" bIns="46301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678" y="0"/>
            <a:ext cx="2940109" cy="498186"/>
          </a:xfrm>
          <a:prstGeom prst="rect">
            <a:avLst/>
          </a:prstGeom>
        </p:spPr>
        <p:txBody>
          <a:bodyPr vert="horz" lIns="92601" tIns="46301" rIns="92601" bIns="46301" rtlCol="0"/>
          <a:lstStyle>
            <a:lvl1pPr algn="r">
              <a:defRPr sz="1200"/>
            </a:lvl1pPr>
          </a:lstStyle>
          <a:p>
            <a:fld id="{09BB4FE1-9021-4157-B2F2-FA852DA69DCC}" type="datetimeFigureOut">
              <a:rPr lang="en-AU" smtClean="0"/>
              <a:t>16/2/17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452"/>
            <a:ext cx="2940109" cy="498186"/>
          </a:xfrm>
          <a:prstGeom prst="rect">
            <a:avLst/>
          </a:prstGeom>
        </p:spPr>
        <p:txBody>
          <a:bodyPr vert="horz" lIns="92601" tIns="46301" rIns="92601" bIns="46301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678" y="9428452"/>
            <a:ext cx="2940109" cy="498186"/>
          </a:xfrm>
          <a:prstGeom prst="rect">
            <a:avLst/>
          </a:prstGeom>
        </p:spPr>
        <p:txBody>
          <a:bodyPr vert="horz" lIns="92601" tIns="46301" rIns="92601" bIns="46301" rtlCol="0" anchor="b"/>
          <a:lstStyle>
            <a:lvl1pPr algn="r">
              <a:defRPr sz="1200"/>
            </a:lvl1pPr>
          </a:lstStyle>
          <a:p>
            <a:fld id="{45D772D7-8DDD-4C32-83F0-0D9C651485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0085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9468" cy="496332"/>
          </a:xfrm>
          <a:prstGeom prst="rect">
            <a:avLst/>
          </a:prstGeom>
        </p:spPr>
        <p:txBody>
          <a:bodyPr vert="horz" lIns="92601" tIns="46301" rIns="92601" bIns="46301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2351" y="0"/>
            <a:ext cx="2939468" cy="496332"/>
          </a:xfrm>
          <a:prstGeom prst="rect">
            <a:avLst/>
          </a:prstGeom>
        </p:spPr>
        <p:txBody>
          <a:bodyPr vert="horz" lIns="92601" tIns="46301" rIns="92601" bIns="46301" rtlCol="0"/>
          <a:lstStyle>
            <a:lvl1pPr algn="r">
              <a:defRPr sz="1200"/>
            </a:lvl1pPr>
          </a:lstStyle>
          <a:p>
            <a:fld id="{22CED936-B6E5-4239-8FB2-7A7331008CCF}" type="datetimeFigureOut">
              <a:rPr lang="en-AU" smtClean="0"/>
              <a:pPr/>
              <a:t>16/2/17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01" tIns="46301" rIns="92601" bIns="46301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339" y="4715154"/>
            <a:ext cx="5426710" cy="4466987"/>
          </a:xfrm>
          <a:prstGeom prst="rect">
            <a:avLst/>
          </a:prstGeom>
        </p:spPr>
        <p:txBody>
          <a:bodyPr vert="horz" lIns="92601" tIns="46301" rIns="92601" bIns="4630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39468" cy="496332"/>
          </a:xfrm>
          <a:prstGeom prst="rect">
            <a:avLst/>
          </a:prstGeom>
        </p:spPr>
        <p:txBody>
          <a:bodyPr vert="horz" lIns="92601" tIns="46301" rIns="92601" bIns="46301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2351" y="9428584"/>
            <a:ext cx="2939468" cy="496332"/>
          </a:xfrm>
          <a:prstGeom prst="rect">
            <a:avLst/>
          </a:prstGeom>
        </p:spPr>
        <p:txBody>
          <a:bodyPr vert="horz" lIns="92601" tIns="46301" rIns="92601" bIns="46301" rtlCol="0" anchor="b"/>
          <a:lstStyle>
            <a:lvl1pPr algn="r">
              <a:defRPr sz="1200"/>
            </a:lvl1pPr>
          </a:lstStyle>
          <a:p>
            <a:fld id="{D47A60BD-080D-459E-95B0-5C58EF09E7E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808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3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60069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16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2961800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18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3924106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19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1000059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20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1723540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22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2975497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29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1489022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30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3183023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5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1118049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6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144047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7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430359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9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3791333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11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1552186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12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2471020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13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1521376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14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114435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5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5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5.pn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5.pn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5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5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5.pn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5.png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5.pn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5.png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5.png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5.png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5.pn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5.png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5.png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5.pn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5.png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5.png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5.png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5.png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5.png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5.png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Relationship Id="rId2" Type="http://schemas.openxmlformats.org/officeDocument/2006/relationships/image" Target="../media/image5.png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Relationship Id="rId2" Type="http://schemas.openxmlformats.org/officeDocument/2006/relationships/image" Target="../media/image5.png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Relationship Id="rId2" Type="http://schemas.openxmlformats.org/officeDocument/2006/relationships/image" Target="../media/image5.png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5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2039" y="5284768"/>
            <a:ext cx="8253799" cy="1438027"/>
            <a:chOff x="162039" y="5284768"/>
            <a:chExt cx="8253799" cy="1438027"/>
          </a:xfrm>
        </p:grpSpPr>
        <p:pic>
          <p:nvPicPr>
            <p:cNvPr id="8" name="Picture 8" descr="Dementia-Logo Leaves-CMYK.eps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2039" y="5284768"/>
              <a:ext cx="1461221" cy="1438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11"/>
            <p:cNvSpPr txBox="1">
              <a:spLocks noChangeArrowheads="1"/>
            </p:cNvSpPr>
            <p:nvPr userDrawn="1"/>
          </p:nvSpPr>
          <p:spPr bwMode="auto">
            <a:xfrm>
              <a:off x="1475656" y="6112847"/>
              <a:ext cx="1512168" cy="297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pl-PL" sz="2000" baseline="30000" dirty="0">
                  <a:latin typeface="Arial" pitchFamily="34" charset="0"/>
                  <a:ea typeface="ヒラギノ角ゴ ProN W3" charset="-128"/>
                  <a:cs typeface="Arial" pitchFamily="34" charset="0"/>
                  <a:sym typeface="Gill Sans" charset="0"/>
                </a:rPr>
                <a:t>www.dtsc.com.au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619672" y="6410364"/>
              <a:ext cx="67961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 smtClean="0"/>
                <a:t>The Dementia Training Study Centres Program is supported by the Australian Government</a:t>
              </a:r>
              <a:endParaRPr lang="en-AU" sz="1400" dirty="0"/>
            </a:p>
          </p:txBody>
        </p:sp>
      </p:grp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65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8228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69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7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181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0727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7085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4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38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1884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3468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7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688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3522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0812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27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9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1872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767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7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</a:t>
            </a:r>
            <a:r>
              <a:rPr lang="en-AU" sz="2400" baseline="0" dirty="0" smtClean="0">
                <a:solidFill>
                  <a:srgbClr val="001641"/>
                </a:solidFill>
                <a:cs typeface="Arial" charset="0"/>
              </a:rPr>
              <a:t> </a:t>
            </a: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algn="ctr"/>
              <a:r>
                <a:rPr lang="en-AU" sz="1800" b="1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Funded by the Australian Government</a:t>
              </a:r>
              <a:endParaRPr lang="en-AU" sz="14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algn="ctr"/>
              <a:endParaRPr lang="en-AU" sz="1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algn="ctr"/>
              <a:endParaRPr lang="en-AU" sz="1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algn="ctr"/>
              <a:endParaRPr lang="en-AU" sz="1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algn="ctr"/>
              <a:endParaRPr lang="en-AU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1759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356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9399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21466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03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36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5121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3186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3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472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558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8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4117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0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6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8955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625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70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896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9912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8939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4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5337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58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2237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789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4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604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486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9395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3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7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5088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023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8731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7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438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21373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98229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8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727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997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8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8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587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97980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86032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12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9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9447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6429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35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1681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122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2926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47749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20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0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5004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1719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2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5127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56977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58636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38997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57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0143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334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52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2149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82172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36713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05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8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2395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85792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3915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29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9942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27386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49444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53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6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554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6992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7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6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6984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60306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8033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59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25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5974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116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71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9196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131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9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2078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5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70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6260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267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1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1462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37763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91721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2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9745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59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387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2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89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51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23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90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0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7636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12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3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07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381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037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94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7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980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5614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94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146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221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4640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8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2052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7325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4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7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50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7C1C2139-4186-40C4-82FE-29BFBE9BA1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8787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2532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5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6682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2951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0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584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3124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92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50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7C1C2139-4186-40C4-82FE-29BFBE9BA1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55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9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980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0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8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190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120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3814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9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47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2142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7C1C2139-4186-40C4-82FE-29BFBE9BA1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1619672" y="6410364"/>
            <a:ext cx="679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The Dementia Training Study Centres Program is supported by the Australian Government</a:t>
            </a:r>
            <a:endParaRPr lang="en-AU" sz="1400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1406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960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6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177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8664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6016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45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8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5036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1337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8760"/>
            <a:ext cx="3445222" cy="4857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11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959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0975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539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2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17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9289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7367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6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8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0867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9608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2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6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9767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3486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9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711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4784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61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theme" Target="../theme/theme10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Relationship Id="rId9" Type="http://schemas.openxmlformats.org/officeDocument/2006/relationships/theme" Target="../theme/theme11.xml"/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theme" Target="../theme/theme12.xml"/><Relationship Id="rId1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theme" Target="../theme/theme13.xml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116.xml"/><Relationship Id="rId9" Type="http://schemas.openxmlformats.org/officeDocument/2006/relationships/theme" Target="../theme/theme14.xml"/><Relationship Id="rId1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10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124.xml"/><Relationship Id="rId9" Type="http://schemas.openxmlformats.org/officeDocument/2006/relationships/theme" Target="../theme/theme15.xml"/><Relationship Id="rId1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8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2.xml"/><Relationship Id="rId9" Type="http://schemas.openxmlformats.org/officeDocument/2006/relationships/theme" Target="../theme/theme16.xml"/><Relationship Id="rId1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theme" Target="../theme/theme17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148.xml"/><Relationship Id="rId9" Type="http://schemas.openxmlformats.org/officeDocument/2006/relationships/theme" Target="../theme/theme18.xml"/><Relationship Id="rId1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42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5.xml"/><Relationship Id="rId8" Type="http://schemas.openxmlformats.org/officeDocument/2006/relationships/slideLayout" Target="../slideLayouts/slideLayout156.xml"/><Relationship Id="rId9" Type="http://schemas.openxmlformats.org/officeDocument/2006/relationships/theme" Target="../theme/theme19.xml"/><Relationship Id="rId1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5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4.xml"/><Relationship Id="rId9" Type="http://schemas.openxmlformats.org/officeDocument/2006/relationships/theme" Target="../theme/theme20.xml"/><Relationship Id="rId1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8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72.xml"/><Relationship Id="rId9" Type="http://schemas.openxmlformats.org/officeDocument/2006/relationships/theme" Target="../theme/theme21.xml"/><Relationship Id="rId1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66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79.xml"/><Relationship Id="rId8" Type="http://schemas.openxmlformats.org/officeDocument/2006/relationships/slideLayout" Target="../slideLayouts/slideLayout180.xml"/><Relationship Id="rId9" Type="http://schemas.openxmlformats.org/officeDocument/2006/relationships/theme" Target="../theme/theme22.xml"/><Relationship Id="rId1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74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87.xml"/><Relationship Id="rId8" Type="http://schemas.openxmlformats.org/officeDocument/2006/relationships/slideLayout" Target="../slideLayouts/slideLayout188.xml"/><Relationship Id="rId9" Type="http://schemas.openxmlformats.org/officeDocument/2006/relationships/theme" Target="../theme/theme23.xml"/><Relationship Id="rId1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2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theme" Target="../theme/theme24.xml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3.xml"/><Relationship Id="rId8" Type="http://schemas.openxmlformats.org/officeDocument/2006/relationships/slideLayout" Target="../slideLayouts/slideLayout204.xml"/><Relationship Id="rId9" Type="http://schemas.openxmlformats.org/officeDocument/2006/relationships/theme" Target="../theme/theme25.xml"/><Relationship Id="rId1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98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1.xml"/><Relationship Id="rId8" Type="http://schemas.openxmlformats.org/officeDocument/2006/relationships/slideLayout" Target="../slideLayouts/slideLayout212.xml"/><Relationship Id="rId9" Type="http://schemas.openxmlformats.org/officeDocument/2006/relationships/theme" Target="../theme/theme26.xml"/><Relationship Id="rId1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20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19.xml"/><Relationship Id="rId8" Type="http://schemas.openxmlformats.org/officeDocument/2006/relationships/slideLayout" Target="../slideLayouts/slideLayout220.xml"/><Relationship Id="rId9" Type="http://schemas.openxmlformats.org/officeDocument/2006/relationships/theme" Target="../theme/theme27.xml"/><Relationship Id="rId1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theme" Target="../theme/theme5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theme" Target="../theme/theme6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theme" Target="../theme/theme7.xml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Relationship Id="rId9" Type="http://schemas.openxmlformats.org/officeDocument/2006/relationships/theme" Target="../theme/theme8.xml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theme" Target="../theme/theme9.xml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0232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‹#›</a:t>
            </a:r>
            <a:endParaRPr lang="en-GB" dirty="0"/>
          </a:p>
        </p:txBody>
      </p:sp>
      <p:pic>
        <p:nvPicPr>
          <p:cNvPr id="7" name="Picture 6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979712" cy="1111533"/>
          </a:xfrm>
          <a:prstGeom prst="rect">
            <a:avLst/>
          </a:prstGeom>
        </p:spPr>
      </p:pic>
      <p:pic>
        <p:nvPicPr>
          <p:cNvPr id="9" name="Picture 8" descr="Dementia-Logo Leaves-CMYK.eps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62039" y="5733256"/>
            <a:ext cx="1005499" cy="98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1105573" y="6228025"/>
            <a:ext cx="10281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l-PL" sz="1200" baseline="30000" dirty="0">
                <a:latin typeface="Arial" pitchFamily="34" charset="0"/>
                <a:ea typeface="ヒラギノ角ゴ ProN W3" charset="-128"/>
                <a:cs typeface="Arial" pitchFamily="34" charset="0"/>
                <a:sym typeface="Gill Sans" charset="0"/>
              </a:rPr>
              <a:t>www.dtsc.com.au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19672" y="6410364"/>
            <a:ext cx="679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The Dementia Training Study Centres Program is supported by the Australian Government</a:t>
            </a:r>
            <a:endParaRPr lang="en-AU" sz="1400" dirty="0"/>
          </a:p>
        </p:txBody>
      </p:sp>
      <p:sp>
        <p:nvSpPr>
          <p:cNvPr id="18" name="TextBox 11"/>
          <p:cNvSpPr txBox="1">
            <a:spLocks noChangeArrowheads="1"/>
          </p:cNvSpPr>
          <p:nvPr userDrawn="1"/>
        </p:nvSpPr>
        <p:spPr bwMode="auto">
          <a:xfrm>
            <a:off x="6983760" y="1038563"/>
            <a:ext cx="20882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100" baseline="30000" dirty="0" smtClean="0">
                <a:latin typeface="Arial" pitchFamily="34" charset="0"/>
                <a:cs typeface="Arial" pitchFamily="34" charset="0"/>
              </a:rPr>
              <a:t>NSW / ACT</a:t>
            </a:r>
            <a:r>
              <a:rPr lang="en-AU" sz="11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100" baseline="30000" dirty="0" smtClean="0">
                <a:latin typeface="Arial" pitchFamily="34" charset="0"/>
                <a:cs typeface="Arial" pitchFamily="34" charset="0"/>
              </a:rPr>
              <a:t>|</a:t>
            </a:r>
            <a:r>
              <a:rPr lang="en-AU" sz="11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100" baseline="30000" dirty="0" smtClean="0">
                <a:latin typeface="Arial" pitchFamily="34" charset="0"/>
                <a:cs typeface="Arial" pitchFamily="34" charset="0"/>
              </a:rPr>
              <a:t>QLD</a:t>
            </a:r>
            <a:r>
              <a:rPr lang="en-AU" sz="11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100" baseline="30000" dirty="0" smtClean="0">
                <a:latin typeface="Arial" pitchFamily="34" charset="0"/>
                <a:cs typeface="Arial" pitchFamily="34" charset="0"/>
              </a:rPr>
              <a:t>| SA / NT | VIC / TAS</a:t>
            </a:r>
            <a:r>
              <a:rPr lang="en-AU" sz="11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100" baseline="30000" dirty="0" smtClean="0">
                <a:latin typeface="Arial" pitchFamily="34" charset="0"/>
                <a:cs typeface="Arial" pitchFamily="34" charset="0"/>
              </a:rPr>
              <a:t>| WA</a:t>
            </a:r>
            <a:endParaRPr lang="pl-PL" sz="1100" baseline="3000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0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2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3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8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5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8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7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2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6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6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7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7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5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5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4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5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1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7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4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6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8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8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28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microsoft.com/office/2007/relationships/hdphoto" Target="../media/hdphoto2.wdp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56.xml"/><Relationship Id="rId2" Type="http://schemas.openxmlformats.org/officeDocument/2006/relationships/hyperlink" Target="http://www.google.com.au/url?sa=i&amp;rct=j&amp;q=&amp;esrc=s&amp;frm=1&amp;source=images&amp;cd=&amp;cad=rja&amp;uact=8&amp;docid=aWNP-wfTrrSO_M&amp;tbnid=rwhmfdLYHbgHFM:&amp;ved=0CAUQjRw&amp;url=http://www.freeclipartnow.com/science/medicine/anatomy/single-neuron.jpg.html&amp;ei=_rm8U8QgxKaTBamsgZgG&amp;bvm=bv.70138588,d.dGI&amp;psig=AFQjCNF-GfLm6CPbLAMau3BFBibJKQMQWQ&amp;ust=1404963257261817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Relationship Id="rId2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Relationship Id="rId2" Type="http://schemas.openxmlformats.org/officeDocument/2006/relationships/image" Target="../media/image13.jpe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9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Relationship Id="rId2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56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www.google.com.au/url?sa=i&amp;rct=j&amp;q=&amp;esrc=s&amp;frm=1&amp;source=images&amp;cd=&amp;cad=rja&amp;uact=8&amp;docid=WQsxssY6HXSy9M&amp;tbnid=MPIPox3iEq8xHM:&amp;ved=0CAUQjRw&amp;url=http://www.health.qld.gov.au/abios/asp/bcerebellum.asp&amp;ei=dLe8U5OmOYffkwXg7oH4Ag&amp;bvm=bv.70138588,d.dGI&amp;psig=AFQjCNEcJlzHxamgYRP_LF8Vjj48QlL77Q&amp;ust=1404962866243419" TargetMode="External"/><Relationship Id="rId5" Type="http://schemas.openxmlformats.org/officeDocument/2006/relationships/image" Target="../media/image14.gif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latin typeface="Montserrat" panose="02000505000000020004" pitchFamily="2" charset="0"/>
              </a:rPr>
              <a:t>Advancing practice in the care of people with dementia</a:t>
            </a:r>
            <a:endParaRPr lang="en-AU" dirty="0">
              <a:latin typeface="Montserrat" panose="02000505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5883" y="150259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dirty="0">
                <a:solidFill>
                  <a:prstClr val="black"/>
                </a:solidFill>
                <a:latin typeface="Montserrat" panose="02000505000000020004" pitchFamily="2" charset="0"/>
              </a:rPr>
              <a:t> </a:t>
            </a:r>
            <a:r>
              <a:rPr lang="en-AU" sz="24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  100 </a:t>
            </a:r>
            <a:r>
              <a:rPr lang="en-AU" sz="2400" dirty="0">
                <a:solidFill>
                  <a:prstClr val="black"/>
                </a:solidFill>
                <a:latin typeface="Montserrat" panose="02000505000000020004" pitchFamily="2" charset="0"/>
              </a:rPr>
              <a:t>billion </a:t>
            </a:r>
            <a:r>
              <a:rPr lang="en-AU" sz="24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neurons</a:t>
            </a:r>
            <a:r>
              <a:rPr lang="en-AU" sz="2400" dirty="0">
                <a:solidFill>
                  <a:prstClr val="black"/>
                </a:solidFill>
                <a:latin typeface="Montserrat" panose="02000505000000020004" pitchFamily="2" charset="0"/>
              </a:rPr>
              <a:t>, with </a:t>
            </a:r>
            <a:endParaRPr lang="en-AU" sz="2400" dirty="0" smtClean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r>
              <a:rPr lang="en-AU" sz="24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   branches </a:t>
            </a:r>
            <a:r>
              <a:rPr lang="en-AU" sz="2400" dirty="0">
                <a:solidFill>
                  <a:prstClr val="black"/>
                </a:solidFill>
                <a:latin typeface="Montserrat" panose="02000505000000020004" pitchFamily="2" charset="0"/>
              </a:rPr>
              <a:t>that connect at </a:t>
            </a:r>
            <a:endParaRPr lang="en-AU" sz="2400" dirty="0" smtClean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r>
              <a:rPr lang="en-AU" sz="24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   more than </a:t>
            </a:r>
            <a:r>
              <a:rPr lang="en-AU" sz="2400" dirty="0">
                <a:solidFill>
                  <a:prstClr val="black"/>
                </a:solidFill>
                <a:latin typeface="Montserrat" panose="02000505000000020004" pitchFamily="2" charset="0"/>
              </a:rPr>
              <a:t>100 trillion </a:t>
            </a:r>
            <a:endParaRPr lang="en-AU" sz="2400" dirty="0" smtClean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r>
              <a:rPr lang="en-AU" sz="24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   points</a:t>
            </a:r>
            <a:r>
              <a:rPr lang="en-AU" sz="2400" dirty="0">
                <a:solidFill>
                  <a:prstClr val="black"/>
                </a:solidFill>
                <a:latin typeface="Montserrat" panose="02000505000000020004" pitchFamily="2" charset="0"/>
              </a:rPr>
              <a:t>. </a:t>
            </a:r>
            <a:endParaRPr lang="en-AU" sz="2400" dirty="0" smtClean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endParaRPr lang="en-AU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733291"/>
            <a:ext cx="1946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latin typeface="Montserrat" panose="02000505000000020004" pitchFamily="2" charset="0"/>
              </a:rPr>
              <a:t>Neurons</a:t>
            </a:r>
            <a:endParaRPr lang="en-AU" sz="3200" b="1" dirty="0">
              <a:latin typeface="Montserrat" panose="02000505000000020004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5536" y="332656"/>
            <a:ext cx="8244000" cy="5832000"/>
            <a:chOff x="504192" y="140627"/>
            <a:chExt cx="8387770" cy="6052705"/>
          </a:xfrm>
        </p:grpSpPr>
        <p:pic>
          <p:nvPicPr>
            <p:cNvPr id="5" name="Picture 9" descr="http://www.freeclipartnow.com/d/38512-1/single-neuron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94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51218">
              <a:off x="246123" y="2761611"/>
              <a:ext cx="1992774" cy="1476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http://www.freeclipartnow.com/d/38512-1/single-neuron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86081">
              <a:off x="1822742" y="3651559"/>
              <a:ext cx="2614074" cy="1685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www.freeclipartnow.com/d/38512-1/single-neuron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15694">
              <a:off x="4710443" y="3918440"/>
              <a:ext cx="2603433" cy="1316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 descr="http://www.freeclipartnow.com/d/38512-1/single-neuron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18588">
              <a:off x="6147836" y="3222834"/>
              <a:ext cx="2632884" cy="133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http://www.freeclipartnow.com/d/38512-1/single-neuron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4415">
              <a:off x="219407" y="735853"/>
              <a:ext cx="2408430" cy="1217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http://www.freeclipartnow.com/d/38512-1/single-neuron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029101">
              <a:off x="3277653" y="3835414"/>
              <a:ext cx="2603433" cy="1316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://www.freeclipartnow.com/d/38512-1/single-neuron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33281">
              <a:off x="634419" y="4604757"/>
              <a:ext cx="2603433" cy="1316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http://www.freeclipartnow.com/d/38512-1/single-neuron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45173">
              <a:off x="6288529" y="4876738"/>
              <a:ext cx="2603433" cy="1316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http://www.freeclipartnow.com/d/38512-1/single-neuron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01713">
              <a:off x="2002444" y="1172899"/>
              <a:ext cx="2408430" cy="1217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48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08520" y="116632"/>
            <a:ext cx="30963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smtClean="0">
                <a:latin typeface="Montserrat" panose="02000505000000020004" pitchFamily="2" charset="0"/>
              </a:rPr>
              <a:t>Cognition</a:t>
            </a:r>
            <a:endParaRPr lang="en-AU" sz="3200" b="1" dirty="0">
              <a:latin typeface="Montserrat" panose="02000505000000020004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0901" y="1426285"/>
            <a:ext cx="8229600" cy="4104456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AU" sz="4000" dirty="0" smtClean="0">
                <a:latin typeface="Montserrat" panose="02000505000000020004" pitchFamily="2" charset="0"/>
              </a:rPr>
              <a:t>“The abilities that enable us to think,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AU" sz="4000" dirty="0" smtClean="0">
                <a:latin typeface="Montserrat" panose="02000505000000020004" pitchFamily="2" charset="0"/>
              </a:rPr>
              <a:t>which includes the ability to concentrate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AU" sz="4000" dirty="0" smtClean="0">
                <a:latin typeface="Montserrat" panose="02000505000000020004" pitchFamily="2" charset="0"/>
              </a:rPr>
              <a:t>(pay attention), remember and learn”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AU" sz="4000" dirty="0" smtClean="0">
              <a:latin typeface="Montserrat" panose="02000505000000020004" pitchFamily="2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AU" sz="4000" dirty="0" smtClean="0">
              <a:latin typeface="Montserrat" panose="02000505000000020004" pitchFamily="2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AU" sz="4000" dirty="0" smtClean="0">
                <a:latin typeface="Montserrat" panose="02000505000000020004" pitchFamily="2" charset="0"/>
              </a:rPr>
              <a:t>“Includes executive functions such as the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AU" sz="4000" dirty="0" smtClean="0">
                <a:latin typeface="Montserrat" panose="02000505000000020004" pitchFamily="2" charset="0"/>
              </a:rPr>
              <a:t>ability to plan, manipulate information,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AU" sz="4000" dirty="0" smtClean="0">
                <a:latin typeface="Montserrat" panose="02000505000000020004" pitchFamily="2" charset="0"/>
              </a:rPr>
              <a:t>initiate and terminate activities and recognise errors”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AU" sz="4400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AU" sz="2900" dirty="0" smtClean="0">
                <a:latin typeface="Montserrat" panose="02000505000000020004" pitchFamily="2" charset="0"/>
              </a:rPr>
              <a:t>(</a:t>
            </a:r>
            <a:r>
              <a:rPr lang="en-AU" sz="2900" dirty="0" err="1" smtClean="0">
                <a:latin typeface="Montserrat" panose="02000505000000020004" pitchFamily="2" charset="0"/>
              </a:rPr>
              <a:t>Unsworth</a:t>
            </a:r>
            <a:r>
              <a:rPr lang="en-AU" sz="2900" dirty="0" smtClean="0">
                <a:latin typeface="Montserrat" panose="02000505000000020004" pitchFamily="2" charset="0"/>
              </a:rPr>
              <a:t>, 1999)</a:t>
            </a:r>
          </a:p>
          <a:p>
            <a:pPr algn="ctr">
              <a:lnSpc>
                <a:spcPct val="90000"/>
              </a:lnSpc>
            </a:pPr>
            <a:endParaRPr lang="en-AU" sz="2800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72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95536" y="1124744"/>
            <a:ext cx="8229600" cy="4944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Generalised decline in speed of processing - accuracy of response is not affected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Slower and more cue dependant memory performance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Learning capacity is not impaired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No interference with ADLs, social or occupational functioning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Decrease in learning speed and recall - If given extra time to complete the task intellectual functioning is adequate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No alteration to insight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Normal language and praxis</a:t>
            </a:r>
          </a:p>
          <a:p>
            <a:pPr marL="342900" marR="0" lvl="0" indent="-34290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			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(</a:t>
            </a:r>
            <a:r>
              <a:rPr kumimoji="0" lang="en-A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Unsworth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, C.(1999). </a:t>
            </a:r>
            <a:r>
              <a:rPr kumimoji="0" lang="en-AU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Cognitive and perceptual dysfunction: a clinical reasoning approach to evaluation and intervention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. </a:t>
            </a:r>
            <a:r>
              <a:rPr kumimoji="0" lang="en-A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Philadelphia:F.A.Davis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9751" y="-17326"/>
            <a:ext cx="8974249" cy="854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 smtClean="0">
                <a:latin typeface="Montserrat" panose="02000505000000020004" pitchFamily="2" charset="0"/>
              </a:rPr>
              <a:t>Normal age related changes to cognition</a:t>
            </a:r>
            <a:endParaRPr lang="en-AU" sz="3200" b="1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620" y="116632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3200" b="1" dirty="0" smtClean="0">
                <a:solidFill>
                  <a:prstClr val="black"/>
                </a:solidFill>
                <a:latin typeface="Montserrat" panose="02000505000000020004" pitchFamily="2" charset="0"/>
              </a:rPr>
              <a:t>Dementia explained</a:t>
            </a:r>
            <a:endParaRPr lang="en-AU" sz="3200" b="1" dirty="0">
              <a:solidFill>
                <a:prstClr val="black"/>
              </a:solidFill>
              <a:latin typeface="Montserrat" panose="02000505000000020004" pitchFamily="2" charset="0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611560" y="1052736"/>
            <a:ext cx="784887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i="0" dirty="0">
                <a:latin typeface="Montserrat" panose="02000505000000020004" pitchFamily="2" charset="0"/>
              </a:rPr>
              <a:t>Dementia refers to the symptoms of a large group of illnesses which cause a progressive decline in a </a:t>
            </a:r>
            <a:r>
              <a:rPr lang="en-AU" sz="2400" i="0" dirty="0" smtClean="0">
                <a:latin typeface="Montserrat" panose="02000505000000020004" pitchFamily="2" charset="0"/>
              </a:rPr>
              <a:t>person’s </a:t>
            </a:r>
            <a:r>
              <a:rPr lang="en-AU" sz="2400" i="0" dirty="0">
                <a:latin typeface="Montserrat" panose="02000505000000020004" pitchFamily="2" charset="0"/>
              </a:rPr>
              <a:t>mental functioning</a:t>
            </a:r>
            <a:r>
              <a:rPr lang="en-AU" sz="2400" i="0" dirty="0" smtClean="0">
                <a:latin typeface="Montserrat" panose="02000505000000020004" pitchFamily="2" charset="0"/>
              </a:rPr>
              <a:t>.</a:t>
            </a:r>
            <a:endParaRPr lang="en-AU" sz="1200" i="0" dirty="0" smtClean="0">
              <a:latin typeface="Montserrat" panose="02000505000000020004" pitchFamily="2" charset="0"/>
            </a:endParaRP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i="0" dirty="0" smtClean="0">
                <a:latin typeface="Montserrat" panose="02000505000000020004" pitchFamily="2" charset="0"/>
              </a:rPr>
              <a:t>It </a:t>
            </a:r>
            <a:r>
              <a:rPr lang="en-AU" sz="2400" i="0" dirty="0">
                <a:latin typeface="Montserrat" panose="02000505000000020004" pitchFamily="2" charset="0"/>
              </a:rPr>
              <a:t>is a broad term that describes loss of memory, </a:t>
            </a:r>
            <a:r>
              <a:rPr lang="en-AU" sz="2400" i="0" dirty="0" smtClean="0">
                <a:latin typeface="Montserrat" panose="02000505000000020004" pitchFamily="2" charset="0"/>
              </a:rPr>
              <a:t>intellect</a:t>
            </a:r>
            <a:r>
              <a:rPr lang="en-AU" sz="2400" i="0" dirty="0">
                <a:latin typeface="Montserrat" panose="02000505000000020004" pitchFamily="2" charset="0"/>
              </a:rPr>
              <a:t>, rationality, social skills and normal emotional </a:t>
            </a:r>
            <a:r>
              <a:rPr lang="en-AU" sz="2400" i="0" dirty="0" smtClean="0">
                <a:latin typeface="Montserrat" panose="02000505000000020004" pitchFamily="2" charset="0"/>
              </a:rPr>
              <a:t>reactions.      </a:t>
            </a:r>
            <a:r>
              <a:rPr lang="en-AU" sz="800" dirty="0" smtClean="0">
                <a:latin typeface="Montserrat" panose="02000505000000020004" pitchFamily="2" charset="0"/>
              </a:rPr>
              <a:t>(www.betterhealth.vic.gove.au)</a:t>
            </a:r>
            <a:endParaRPr lang="en-AU" sz="1200" dirty="0" smtClean="0">
              <a:latin typeface="Montserrat" panose="02000505000000020004" pitchFamily="2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Montserrat" panose="02000505000000020004" pitchFamily="2" charset="0"/>
              </a:rPr>
              <a:t>Causes </a:t>
            </a:r>
            <a:r>
              <a:rPr lang="en-AU" sz="2400" dirty="0">
                <a:latin typeface="Montserrat" panose="02000505000000020004" pitchFamily="2" charset="0"/>
              </a:rPr>
              <a:t>loss of intellectual </a:t>
            </a:r>
            <a:r>
              <a:rPr lang="en-AU" sz="2400" dirty="0" smtClean="0">
                <a:latin typeface="Montserrat" panose="02000505000000020004" pitchFamily="2" charset="0"/>
              </a:rPr>
              <a:t>abilities</a:t>
            </a:r>
            <a:endParaRPr lang="en-AU" sz="1200" dirty="0">
              <a:latin typeface="Montserrat" panose="02000505000000020004" pitchFamily="2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latin typeface="Montserrat" panose="02000505000000020004" pitchFamily="2" charset="0"/>
              </a:rPr>
              <a:t>Impacts on social </a:t>
            </a:r>
            <a:r>
              <a:rPr lang="en-AU" sz="2400" dirty="0" smtClean="0">
                <a:latin typeface="Montserrat" panose="02000505000000020004" pitchFamily="2" charset="0"/>
              </a:rPr>
              <a:t>functioning</a:t>
            </a:r>
            <a:endParaRPr lang="en-AU" sz="1200" dirty="0">
              <a:latin typeface="Montserrat" panose="02000505000000020004" pitchFamily="2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latin typeface="Montserrat" panose="02000505000000020004" pitchFamily="2" charset="0"/>
              </a:rPr>
              <a:t>Impacts on occupational </a:t>
            </a:r>
            <a:r>
              <a:rPr lang="en-AU" sz="2400" dirty="0" smtClean="0">
                <a:latin typeface="Montserrat" panose="02000505000000020004" pitchFamily="2" charset="0"/>
              </a:rPr>
              <a:t>function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400" dirty="0" smtClean="0">
              <a:latin typeface="Montserrat" panose="02000505000000020004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sz="2400" b="1" dirty="0" smtClean="0">
                <a:latin typeface="Montserrat" panose="02000505000000020004" pitchFamily="2" charset="0"/>
              </a:rPr>
              <a:t>It is NOT normal ageing</a:t>
            </a:r>
            <a:endParaRPr lang="en-AU" sz="2400" b="1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6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024336"/>
          </a:xfrm>
        </p:spPr>
        <p:txBody>
          <a:bodyPr>
            <a:normAutofit/>
          </a:bodyPr>
          <a:lstStyle/>
          <a:p>
            <a:r>
              <a:rPr lang="en-AU" sz="2400" dirty="0" smtClean="0">
                <a:latin typeface="Montserrat" panose="02000505000000020004" pitchFamily="2" charset="0"/>
              </a:rPr>
              <a:t>Major neurocognitive disorder</a:t>
            </a:r>
          </a:p>
          <a:p>
            <a:pPr lvl="1"/>
            <a:r>
              <a:rPr lang="en-AU" sz="2400" dirty="0" smtClean="0">
                <a:latin typeface="Montserrat" panose="02000505000000020004" pitchFamily="2" charset="0"/>
              </a:rPr>
              <a:t>Stigma</a:t>
            </a:r>
          </a:p>
          <a:p>
            <a:pPr lvl="1"/>
            <a:r>
              <a:rPr lang="en-AU" sz="2400" dirty="0" smtClean="0">
                <a:latin typeface="Montserrat" panose="02000505000000020004" pitchFamily="2" charset="0"/>
              </a:rPr>
              <a:t>Younger people</a:t>
            </a:r>
          </a:p>
          <a:p>
            <a:pPr marL="457200" lvl="1" indent="0">
              <a:buNone/>
            </a:pPr>
            <a:endParaRPr lang="en-AU" sz="2400" dirty="0" smtClean="0">
              <a:latin typeface="Montserrat" panose="02000505000000020004" pitchFamily="2" charset="0"/>
            </a:endParaRPr>
          </a:p>
          <a:p>
            <a:r>
              <a:rPr lang="en-AU" sz="2400" dirty="0" smtClean="0">
                <a:latin typeface="Montserrat" panose="02000505000000020004" pitchFamily="2" charset="0"/>
              </a:rPr>
              <a:t>Acknowledges that ‘dementia’ will continue to be used</a:t>
            </a:r>
            <a:endParaRPr lang="en-AU" sz="2400" dirty="0">
              <a:latin typeface="Montserrat" panose="02000505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9751" y="188640"/>
            <a:ext cx="4057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 smtClean="0">
                <a:latin typeface="Montserrat" panose="02000505000000020004" pitchFamily="2" charset="0"/>
              </a:rPr>
              <a:t>New terminology</a:t>
            </a:r>
            <a:endParaRPr lang="en-AU" sz="3200" b="1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112" y="1700808"/>
            <a:ext cx="3245078" cy="2160000"/>
          </a:xfrm>
          <a:prstGeom prst="rect">
            <a:avLst/>
          </a:prstGeom>
        </p:spPr>
      </p:pic>
      <p:sp>
        <p:nvSpPr>
          <p:cNvPr id="3" name="Content Placeholder 7"/>
          <p:cNvSpPr txBox="1">
            <a:spLocks/>
          </p:cNvSpPr>
          <p:nvPr/>
        </p:nvSpPr>
        <p:spPr>
          <a:xfrm>
            <a:off x="5620367" y="3970485"/>
            <a:ext cx="3082823" cy="2458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Behaviour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Continence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Nutrition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Mobility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Death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179512" y="1556792"/>
            <a:ext cx="5278600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AU" sz="2200" dirty="0" smtClean="0">
                <a:latin typeface="Montserrat" panose="02000505000000020004" pitchFamily="2" charset="0"/>
              </a:rPr>
              <a:t>Memory – short then long term</a:t>
            </a:r>
          </a:p>
          <a:p>
            <a:pPr>
              <a:spcAft>
                <a:spcPts val="600"/>
              </a:spcAft>
            </a:pPr>
            <a:r>
              <a:rPr lang="en-AU" sz="2200" dirty="0" smtClean="0">
                <a:latin typeface="Montserrat" panose="02000505000000020004" pitchFamily="2" charset="0"/>
              </a:rPr>
              <a:t>Emotions - Emotional disturbance</a:t>
            </a:r>
          </a:p>
          <a:p>
            <a:pPr>
              <a:spcAft>
                <a:spcPts val="600"/>
              </a:spcAft>
            </a:pPr>
            <a:r>
              <a:rPr lang="en-AU" sz="2200" dirty="0" smtClean="0">
                <a:latin typeface="Montserrat" panose="02000505000000020004" pitchFamily="2" charset="0"/>
              </a:rPr>
              <a:t>Language – word finding </a:t>
            </a:r>
          </a:p>
          <a:p>
            <a:pPr>
              <a:spcAft>
                <a:spcPts val="600"/>
              </a:spcAft>
            </a:pPr>
            <a:r>
              <a:rPr lang="en-AU" sz="2200" dirty="0" smtClean="0">
                <a:latin typeface="Montserrat" panose="02000505000000020004" pitchFamily="2" charset="0"/>
              </a:rPr>
              <a:t>Abstract thought and judgement</a:t>
            </a:r>
          </a:p>
          <a:p>
            <a:pPr>
              <a:spcAft>
                <a:spcPts val="600"/>
              </a:spcAft>
            </a:pPr>
            <a:r>
              <a:rPr lang="en-AU" sz="2200" dirty="0" smtClean="0">
                <a:latin typeface="Montserrat" panose="02000505000000020004" pitchFamily="2" charset="0"/>
              </a:rPr>
              <a:t>Orientation </a:t>
            </a:r>
          </a:p>
          <a:p>
            <a:pPr>
              <a:spcAft>
                <a:spcPts val="600"/>
              </a:spcAft>
            </a:pPr>
            <a:r>
              <a:rPr lang="en-AU" sz="2200" dirty="0" smtClean="0">
                <a:latin typeface="Montserrat" panose="02000505000000020004" pitchFamily="2" charset="0"/>
              </a:rPr>
              <a:t>Activities of daily living, planning and recognition problems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755576" y="116632"/>
            <a:ext cx="75963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smtClean="0">
                <a:latin typeface="Montserrat" panose="02000505000000020004" pitchFamily="2" charset="0"/>
              </a:rPr>
              <a:t>Impact of dementia: the personal </a:t>
            </a:r>
            <a:br>
              <a:rPr lang="en-AU" sz="3200" b="1" smtClean="0">
                <a:latin typeface="Montserrat" panose="02000505000000020004" pitchFamily="2" charset="0"/>
              </a:rPr>
            </a:br>
            <a:r>
              <a:rPr lang="en-AU" sz="3200" b="1" smtClean="0">
                <a:latin typeface="Montserrat" panose="02000505000000020004" pitchFamily="2" charset="0"/>
              </a:rPr>
              <a:t>journey</a:t>
            </a:r>
            <a:endParaRPr lang="en-AU" sz="3200" b="1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8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31793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600" b="1" dirty="0" smtClean="0">
                <a:latin typeface="Montserrat" panose="02000505000000020004" pitchFamily="2" charset="0"/>
              </a:rPr>
              <a:t>Types of dementia : </a:t>
            </a:r>
            <a:r>
              <a:rPr lang="en-US" sz="3600" b="1" dirty="0" smtClean="0">
                <a:latin typeface="Montserrat" panose="02000505000000020004" pitchFamily="2" charset="0"/>
              </a:rPr>
              <a:t>Alzheimer’s Disease</a:t>
            </a:r>
            <a:endParaRPr lang="en-AU" sz="3600" b="1" dirty="0">
              <a:latin typeface="Montserrat" panose="02000505000000020004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6632" y="1700808"/>
            <a:ext cx="839073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Most common form: 75% of all dementias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Usually post 65 years of age	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Brain cells shrink or disappear, neurofibrillary tangles and plaques disrupt messages in the brain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98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14327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80928"/>
            <a:ext cx="371477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036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0901" y="908720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AU" sz="2200" b="1" dirty="0" smtClean="0">
                <a:solidFill>
                  <a:prstClr val="black"/>
                </a:solidFill>
                <a:latin typeface="Montserrat" panose="02000505000000020004" pitchFamily="2" charset="0"/>
              </a:rPr>
              <a:t>Vascular dementia:</a:t>
            </a:r>
            <a:endParaRPr lang="en-AU" sz="2200" b="1" dirty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AU" sz="2200" b="1" dirty="0">
                <a:solidFill>
                  <a:prstClr val="black"/>
                </a:solidFill>
                <a:latin typeface="Montserrat" panose="02000505000000020004" pitchFamily="2" charset="0"/>
              </a:rPr>
              <a:t> </a:t>
            </a:r>
            <a:r>
              <a:rPr lang="en-AU" sz="2200" dirty="0">
                <a:solidFill>
                  <a:prstClr val="black"/>
                </a:solidFill>
                <a:latin typeface="Montserrat" panose="02000505000000020004" pitchFamily="2" charset="0"/>
              </a:rPr>
              <a:t>associated with problems of </a:t>
            </a:r>
            <a:r>
              <a:rPr lang="en-AU" sz="22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circulation of </a:t>
            </a:r>
            <a:r>
              <a:rPr lang="en-AU" sz="2200" dirty="0">
                <a:solidFill>
                  <a:prstClr val="black"/>
                </a:solidFill>
                <a:latin typeface="Montserrat" panose="02000505000000020004" pitchFamily="2" charset="0"/>
              </a:rPr>
              <a:t>blood to the </a:t>
            </a:r>
            <a:r>
              <a:rPr lang="en-AU" sz="22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   </a:t>
            </a:r>
          </a:p>
          <a:p>
            <a:pPr marL="342900" indent="-342900" eaLnBrk="0" hangingPunct="0">
              <a:defRPr/>
            </a:pPr>
            <a:r>
              <a:rPr lang="en-AU" sz="22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      brain e.g</a:t>
            </a:r>
            <a:r>
              <a:rPr lang="en-AU" sz="2200" dirty="0">
                <a:solidFill>
                  <a:prstClr val="black"/>
                </a:solidFill>
                <a:latin typeface="Montserrat" panose="02000505000000020004" pitchFamily="2" charset="0"/>
              </a:rPr>
              <a:t>. strokes, artery disease, hypertension</a:t>
            </a:r>
          </a:p>
          <a:p>
            <a:pPr eaLnBrk="0" hangingPunct="0">
              <a:defRPr/>
            </a:pPr>
            <a:endParaRPr lang="en-AU" sz="2200" b="1" dirty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eaLnBrk="0" hangingPunct="0">
              <a:defRPr/>
            </a:pPr>
            <a:r>
              <a:rPr lang="en-AU" sz="2200" b="1" dirty="0" smtClean="0">
                <a:solidFill>
                  <a:prstClr val="black"/>
                </a:solidFill>
                <a:latin typeface="Montserrat" panose="02000505000000020004" pitchFamily="2" charset="0"/>
              </a:rPr>
              <a:t>Mixed dementia:</a:t>
            </a:r>
            <a:endParaRPr lang="en-AU" sz="2200" b="1" dirty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AU" sz="2200" dirty="0">
                <a:solidFill>
                  <a:prstClr val="black"/>
                </a:solidFill>
                <a:latin typeface="Montserrat" panose="02000505000000020004" pitchFamily="2" charset="0"/>
              </a:rPr>
              <a:t>  Alzheimer's and vascular components</a:t>
            </a:r>
          </a:p>
          <a:p>
            <a:pPr eaLnBrk="0" hangingPunct="0">
              <a:defRPr/>
            </a:pPr>
            <a:endParaRPr lang="en-AU" sz="2200" b="1" dirty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eaLnBrk="0" hangingPunct="0">
              <a:defRPr/>
            </a:pPr>
            <a:r>
              <a:rPr lang="en-AU" sz="2200" b="1" dirty="0" smtClean="0">
                <a:solidFill>
                  <a:prstClr val="black"/>
                </a:solidFill>
                <a:latin typeface="Montserrat" panose="02000505000000020004" pitchFamily="2" charset="0"/>
              </a:rPr>
              <a:t>Dementia with Lewy Bodies:</a:t>
            </a:r>
            <a:endParaRPr lang="en-AU" sz="2200" b="1" dirty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AU" sz="2200" b="1" dirty="0">
                <a:solidFill>
                  <a:prstClr val="black"/>
                </a:solidFill>
                <a:latin typeface="Montserrat" panose="02000505000000020004" pitchFamily="2" charset="0"/>
              </a:rPr>
              <a:t> </a:t>
            </a:r>
            <a:r>
              <a:rPr lang="en-AU" sz="2200" dirty="0">
                <a:solidFill>
                  <a:prstClr val="black"/>
                </a:solidFill>
                <a:latin typeface="Montserrat" panose="02000505000000020004" pitchFamily="2" charset="0"/>
              </a:rPr>
              <a:t> degeneration or death of nerve cells in the brain</a:t>
            </a: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AU" sz="22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spherical </a:t>
            </a:r>
            <a:r>
              <a:rPr lang="en-AU" sz="2200" dirty="0">
                <a:solidFill>
                  <a:prstClr val="black"/>
                </a:solidFill>
                <a:latin typeface="Montserrat" panose="02000505000000020004" pitchFamily="2" charset="0"/>
              </a:rPr>
              <a:t>structures called Lewy Bodies inside cells</a:t>
            </a: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AU" sz="22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visual </a:t>
            </a:r>
            <a:r>
              <a:rPr lang="en-AU" sz="2200" dirty="0">
                <a:solidFill>
                  <a:prstClr val="black"/>
                </a:solidFill>
                <a:latin typeface="Montserrat" panose="02000505000000020004" pitchFamily="2" charset="0"/>
              </a:rPr>
              <a:t>hallucinations, parkinsonism, fluctuating </a:t>
            </a:r>
            <a:r>
              <a:rPr lang="en-AU" sz="22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mental </a:t>
            </a:r>
            <a:r>
              <a:rPr lang="en-AU" sz="2200" dirty="0">
                <a:solidFill>
                  <a:prstClr val="black"/>
                </a:solidFill>
                <a:latin typeface="Montserrat" panose="02000505000000020004" pitchFamily="2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32826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584" y="1340768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AU" sz="2800" b="1" dirty="0" err="1" smtClean="0">
                <a:solidFill>
                  <a:prstClr val="black"/>
                </a:solidFill>
                <a:latin typeface="Montserrat" panose="02000505000000020004" pitchFamily="2" charset="0"/>
              </a:rPr>
              <a:t>Fronto</a:t>
            </a:r>
            <a:r>
              <a:rPr lang="en-AU" sz="2800" b="1" dirty="0" smtClean="0">
                <a:solidFill>
                  <a:prstClr val="black"/>
                </a:solidFill>
                <a:latin typeface="Montserrat" panose="02000505000000020004" pitchFamily="2" charset="0"/>
              </a:rPr>
              <a:t>-temporal dementia</a:t>
            </a:r>
            <a:r>
              <a:rPr lang="en-AU" sz="2400" b="1" dirty="0" smtClean="0">
                <a:solidFill>
                  <a:prstClr val="black"/>
                </a:solidFill>
                <a:latin typeface="Montserrat" panose="02000505000000020004" pitchFamily="2" charset="0"/>
              </a:rPr>
              <a:t>:</a:t>
            </a:r>
            <a:endParaRPr lang="en-AU" sz="2400" b="1" dirty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AU" sz="24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usually </a:t>
            </a:r>
            <a:r>
              <a:rPr lang="en-AU" sz="2400" dirty="0">
                <a:solidFill>
                  <a:prstClr val="black"/>
                </a:solidFill>
                <a:latin typeface="Montserrat" panose="02000505000000020004" pitchFamily="2" charset="0"/>
              </a:rPr>
              <a:t>40 – 65 years of </a:t>
            </a:r>
            <a:r>
              <a:rPr lang="en-AU" sz="24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age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AU" sz="24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memory </a:t>
            </a:r>
            <a:r>
              <a:rPr lang="en-AU" sz="2400" dirty="0">
                <a:solidFill>
                  <a:prstClr val="black"/>
                </a:solidFill>
                <a:latin typeface="Montserrat" panose="02000505000000020004" pitchFamily="2" charset="0"/>
              </a:rPr>
              <a:t>intact in early </a:t>
            </a:r>
            <a:r>
              <a:rPr lang="en-AU" sz="24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stages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AU" sz="24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executive dysfunction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AU" sz="24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lack </a:t>
            </a:r>
            <a:r>
              <a:rPr lang="en-AU" sz="2400" dirty="0">
                <a:solidFill>
                  <a:prstClr val="black"/>
                </a:solidFill>
                <a:latin typeface="Montserrat" panose="02000505000000020004" pitchFamily="2" charset="0"/>
              </a:rPr>
              <a:t>of insight</a:t>
            </a:r>
            <a:endParaRPr lang="en-AU" sz="2400" dirty="0">
              <a:solidFill>
                <a:srgbClr val="0070C0"/>
              </a:solidFill>
              <a:latin typeface="Montserrat" panose="02000505000000020004" pitchFamily="2" charset="0"/>
            </a:endParaRPr>
          </a:p>
          <a:p>
            <a:pPr eaLnBrk="0" hangingPunct="0">
              <a:defRPr/>
            </a:pPr>
            <a:endParaRPr lang="en-AU" sz="2400" b="1" dirty="0">
              <a:solidFill>
                <a:srgbClr val="0070C0"/>
              </a:solidFill>
              <a:latin typeface="Montserrat" panose="02000505000000020004" pitchFamily="2" charset="0"/>
            </a:endParaRPr>
          </a:p>
          <a:p>
            <a:pPr eaLnBrk="0" hangingPunct="0">
              <a:defRPr/>
            </a:pPr>
            <a:r>
              <a:rPr lang="en-AU" sz="2800" b="1" dirty="0" smtClean="0">
                <a:solidFill>
                  <a:prstClr val="black"/>
                </a:solidFill>
                <a:latin typeface="Montserrat" panose="02000505000000020004" pitchFamily="2" charset="0"/>
              </a:rPr>
              <a:t>Other dementias</a:t>
            </a:r>
            <a:r>
              <a:rPr lang="en-AU" sz="2400" b="1" dirty="0" smtClean="0">
                <a:solidFill>
                  <a:prstClr val="black"/>
                </a:solidFill>
                <a:latin typeface="Montserrat" panose="02000505000000020004" pitchFamily="2" charset="0"/>
              </a:rPr>
              <a:t>:</a:t>
            </a:r>
            <a:endParaRPr lang="en-AU" sz="2400" b="1" dirty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AU" sz="2400" b="1" dirty="0">
                <a:solidFill>
                  <a:prstClr val="black"/>
                </a:solidFill>
                <a:latin typeface="Montserrat" panose="02000505000000020004" pitchFamily="2" charset="0"/>
              </a:rPr>
              <a:t> </a:t>
            </a:r>
            <a:r>
              <a:rPr lang="en-AU" sz="2400" dirty="0">
                <a:solidFill>
                  <a:prstClr val="black"/>
                </a:solidFill>
                <a:latin typeface="Montserrat" panose="02000505000000020004" pitchFamily="2" charset="0"/>
              </a:rPr>
              <a:t>AIDS related, Alcohol related</a:t>
            </a: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AU" sz="2400" dirty="0">
                <a:solidFill>
                  <a:prstClr val="black"/>
                </a:solidFill>
                <a:latin typeface="Montserrat" panose="02000505000000020004" pitchFamily="2" charset="0"/>
              </a:rPr>
              <a:t> Huntington's  / </a:t>
            </a:r>
            <a:r>
              <a:rPr lang="en-AU" sz="24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CJD</a:t>
            </a:r>
          </a:p>
        </p:txBody>
      </p:sp>
    </p:spTree>
    <p:extLst>
      <p:ext uri="{BB962C8B-B14F-4D97-AF65-F5344CB8AC3E}">
        <p14:creationId xmlns:p14="http://schemas.microsoft.com/office/powerpoint/2010/main" val="40856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1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80901" y="123328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AU" sz="2800" dirty="0" smtClean="0">
                <a:latin typeface="Montserrat" panose="02000505000000020004" pitchFamily="2" charset="0"/>
              </a:rPr>
              <a:t>The term is used to describe any form of dementia diagnosed in people under the age of 65.</a:t>
            </a:r>
          </a:p>
          <a:p>
            <a:pPr marL="0" indent="0">
              <a:buFont typeface="Arial" pitchFamily="34" charset="0"/>
              <a:buNone/>
            </a:pPr>
            <a:endParaRPr lang="en-AU" sz="2800" dirty="0" smtClean="0">
              <a:latin typeface="Montserrat" panose="02000505000000020004" pitchFamily="2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AU" sz="2800" dirty="0" smtClean="0">
                <a:latin typeface="Montserrat" panose="02000505000000020004" pitchFamily="2" charset="0"/>
              </a:rPr>
              <a:t>People with younger onset dementia tend to: </a:t>
            </a:r>
          </a:p>
          <a:p>
            <a:pPr>
              <a:spcAft>
                <a:spcPts val="600"/>
              </a:spcAft>
            </a:pPr>
            <a:r>
              <a:rPr lang="en-AU" sz="2800" dirty="0" smtClean="0">
                <a:latin typeface="Montserrat" panose="02000505000000020004" pitchFamily="2" charset="0"/>
              </a:rPr>
              <a:t>be affected by the less common forms of dementia</a:t>
            </a:r>
          </a:p>
          <a:p>
            <a:pPr>
              <a:spcAft>
                <a:spcPts val="600"/>
              </a:spcAft>
            </a:pPr>
            <a:r>
              <a:rPr lang="en-AU" sz="2800" dirty="0" smtClean="0">
                <a:latin typeface="Montserrat" panose="02000505000000020004" pitchFamily="2" charset="0"/>
              </a:rPr>
              <a:t>present with more challenging behaviours</a:t>
            </a:r>
          </a:p>
          <a:p>
            <a:pPr>
              <a:spcAft>
                <a:spcPts val="600"/>
              </a:spcAft>
            </a:pPr>
            <a:r>
              <a:rPr lang="en-AU" sz="2800" dirty="0" smtClean="0">
                <a:latin typeface="Montserrat" panose="02000505000000020004" pitchFamily="2" charset="0"/>
              </a:rPr>
              <a:t>progress at a faster rate</a:t>
            </a:r>
            <a:endParaRPr lang="en-AU" sz="2800" dirty="0">
              <a:latin typeface="Montserrat" panose="02000505000000020004" pitchFamily="2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69751" y="-23367"/>
            <a:ext cx="5410944" cy="878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800" b="1" dirty="0" smtClean="0">
                <a:latin typeface="Montserrat" panose="02000505000000020004" pitchFamily="2" charset="0"/>
              </a:rPr>
              <a:t>Younger onset dementia</a:t>
            </a:r>
            <a:endParaRPr lang="en-AU" sz="2800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600" dirty="0" smtClean="0">
                <a:latin typeface="Montserrat" panose="02000505000000020004" pitchFamily="2" charset="0"/>
              </a:rPr>
              <a:t>     </a:t>
            </a:r>
            <a:r>
              <a:rPr lang="en-AU" sz="3200" b="1" dirty="0" smtClean="0">
                <a:latin typeface="Montserrat" panose="02000505000000020004" pitchFamily="2" charset="0"/>
              </a:rPr>
              <a:t>Types of younger onset dementia</a:t>
            </a:r>
            <a:endParaRPr lang="en-AU" sz="3200" b="1" dirty="0">
              <a:latin typeface="Montserrat" panose="02000505000000020004" pitchFamily="2" charset="0"/>
            </a:endParaRPr>
          </a:p>
        </p:txBody>
      </p:sp>
      <p:pic>
        <p:nvPicPr>
          <p:cNvPr id="3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556791"/>
            <a:ext cx="4680000" cy="46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5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9751" y="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 smtClean="0">
                <a:latin typeface="Montserrat" panose="02000505000000020004" pitchFamily="2" charset="0"/>
              </a:rPr>
              <a:t>Younger onset dementia: issues</a:t>
            </a:r>
            <a:endParaRPr lang="en-AU" sz="3200" b="1" dirty="0">
              <a:latin typeface="Montserrat" panose="02000505000000020004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268760"/>
            <a:ext cx="4040188" cy="257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Diagnosis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Relationships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Children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139952" y="2143117"/>
            <a:ext cx="4546849" cy="3983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Employment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Finances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Plans for the future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Grief and Loss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Driving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Access to appropriate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7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88640"/>
            <a:ext cx="8480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3200" b="1" dirty="0" smtClean="0">
                <a:solidFill>
                  <a:prstClr val="black"/>
                </a:solidFill>
                <a:latin typeface="Montserrat" panose="02000505000000020004" pitchFamily="2" charset="0"/>
              </a:rPr>
              <a:t>Manifestation of dementia: Frontal lobe</a:t>
            </a:r>
            <a:endParaRPr lang="en-AU" sz="3200" b="1" dirty="0">
              <a:solidFill>
                <a:prstClr val="black"/>
              </a:solidFill>
              <a:latin typeface="Montserrat" panose="02000505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8815" t="2106" r="14061" b="7357"/>
          <a:stretch/>
        </p:blipFill>
        <p:spPr bwMode="auto">
          <a:xfrm>
            <a:off x="467544" y="1628800"/>
            <a:ext cx="2842322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87111" y="1455032"/>
            <a:ext cx="5688632" cy="47102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 smtClean="0">
                <a:solidFill>
                  <a:prstClr val="black"/>
                </a:solidFill>
                <a:latin typeface="Montserrat" panose="02000505000000020004" pitchFamily="2" charset="0"/>
                <a:cs typeface="Arial" pitchFamily="34" charset="0"/>
              </a:rPr>
              <a:t>The so-called executive lobe, and site of self: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prstClr val="black"/>
                </a:solidFill>
                <a:latin typeface="Montserrat" panose="02000505000000020004" pitchFamily="2" charset="0"/>
                <a:cs typeface="Arial" pitchFamily="34" charset="0"/>
              </a:rPr>
              <a:t>Judgment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prstClr val="black"/>
                </a:solidFill>
                <a:latin typeface="Montserrat" panose="02000505000000020004" pitchFamily="2" charset="0"/>
                <a:cs typeface="Arial" pitchFamily="34" charset="0"/>
              </a:rPr>
              <a:t>Inhibition and emotional response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prstClr val="black"/>
                </a:solidFill>
                <a:latin typeface="Montserrat" panose="02000505000000020004" pitchFamily="2" charset="0"/>
                <a:cs typeface="Arial" pitchFamily="34" charset="0"/>
              </a:rPr>
              <a:t>Initiation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prstClr val="black"/>
                </a:solidFill>
                <a:latin typeface="Montserrat" panose="02000505000000020004" pitchFamily="2" charset="0"/>
                <a:cs typeface="Arial" pitchFamily="34" charset="0"/>
              </a:rPr>
              <a:t>P</a:t>
            </a:r>
            <a:r>
              <a:rPr lang="en-US" altLang="en-US" sz="2200" dirty="0" smtClean="0">
                <a:solidFill>
                  <a:prstClr val="black"/>
                </a:solidFill>
                <a:latin typeface="Montserrat" panose="02000505000000020004" pitchFamily="2" charset="0"/>
                <a:cs typeface="Arial" pitchFamily="34" charset="0"/>
              </a:rPr>
              <a:t>ersonality and sense of self 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prstClr val="black"/>
                </a:solidFill>
                <a:latin typeface="Montserrat" panose="02000505000000020004" pitchFamily="2" charset="0"/>
                <a:cs typeface="Arial" pitchFamily="34" charset="0"/>
              </a:rPr>
              <a:t>M</a:t>
            </a:r>
            <a:r>
              <a:rPr lang="en-US" altLang="en-US" sz="2200" dirty="0" smtClean="0">
                <a:solidFill>
                  <a:prstClr val="black"/>
                </a:solidFill>
                <a:latin typeface="Montserrat" panose="02000505000000020004" pitchFamily="2" charset="0"/>
                <a:cs typeface="Arial" pitchFamily="34" charset="0"/>
              </a:rPr>
              <a:t>emory of motor habits or plans 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prstClr val="black"/>
                </a:solidFill>
                <a:latin typeface="Montserrat" panose="02000505000000020004" pitchFamily="2" charset="0"/>
                <a:cs typeface="Arial" pitchFamily="34" charset="0"/>
              </a:rPr>
              <a:t>L</a:t>
            </a:r>
            <a:r>
              <a:rPr lang="en-US" altLang="en-US" sz="2200" dirty="0" smtClean="0">
                <a:solidFill>
                  <a:prstClr val="black"/>
                </a:solidFill>
                <a:latin typeface="Montserrat" panose="02000505000000020004" pitchFamily="2" charset="0"/>
                <a:cs typeface="Arial" pitchFamily="34" charset="0"/>
              </a:rPr>
              <a:t>anguage – usage or motor elements</a:t>
            </a:r>
            <a:endParaRPr lang="en-AU" altLang="en-US" sz="2200" dirty="0" smtClean="0">
              <a:solidFill>
                <a:prstClr val="black"/>
              </a:solidFill>
              <a:latin typeface="Montserrat" panose="02000505000000020004" pitchFamily="2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93" t="2299" r="14459" b="8036"/>
          <a:stretch/>
        </p:blipFill>
        <p:spPr bwMode="auto">
          <a:xfrm>
            <a:off x="107504" y="1700808"/>
            <a:ext cx="2658456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843808" y="548680"/>
            <a:ext cx="601216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prstClr val="black"/>
                </a:solidFill>
                <a:latin typeface="Montserrat" panose="02000505000000020004" pitchFamily="2" charset="0"/>
              </a:rPr>
              <a:t>Damage to the frontal lobe causes: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Impaired planning and problem-solving</a:t>
            </a:r>
            <a:endParaRPr lang="en-AU" sz="2400" dirty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Distractibility with </a:t>
            </a:r>
            <a:r>
              <a:rPr lang="en-AU" sz="2400" dirty="0">
                <a:solidFill>
                  <a:prstClr val="black"/>
                </a:solidFill>
                <a:latin typeface="Montserrat" panose="02000505000000020004" pitchFamily="2" charset="0"/>
              </a:rPr>
              <a:t>inability</a:t>
            </a:r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 to task focus</a:t>
            </a:r>
            <a:endParaRPr lang="en-AU" sz="2400" dirty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Behaviour disorders</a:t>
            </a:r>
            <a:endParaRPr lang="en-AU" sz="2400" dirty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Difficulty in learning new information</a:t>
            </a:r>
            <a:endParaRPr lang="en-AU" sz="2400" dirty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Lack of inhibition </a:t>
            </a:r>
            <a:endParaRPr lang="en-AU" sz="2400" dirty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Contralateral hemiplegia, hemiparesis </a:t>
            </a:r>
            <a:endParaRPr lang="en-AU" sz="2400" dirty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Expressive difficulties</a:t>
            </a:r>
            <a:r>
              <a:rPr lang="en-AU" sz="24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/</a:t>
            </a:r>
            <a:r>
              <a:rPr lang="en-US" sz="24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motor </a:t>
            </a:r>
            <a:r>
              <a:rPr lang="en-US" sz="2400" dirty="0">
                <a:solidFill>
                  <a:prstClr val="black"/>
                </a:solidFill>
                <a:latin typeface="Montserrat" panose="02000505000000020004" pitchFamily="2" charset="0"/>
              </a:rPr>
              <a:t>aphasia</a:t>
            </a:r>
            <a:endParaRPr lang="en-AU" sz="2400" dirty="0">
              <a:solidFill>
                <a:prstClr val="black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96" t="2565" r="7317" b="7691"/>
          <a:stretch/>
        </p:blipFill>
        <p:spPr bwMode="auto">
          <a:xfrm>
            <a:off x="847254" y="1060168"/>
            <a:ext cx="2710954" cy="29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9552" y="414488"/>
            <a:ext cx="2064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>
                <a:solidFill>
                  <a:prstClr val="black"/>
                </a:solidFill>
                <a:latin typeface="Calibri"/>
              </a:rPr>
              <a:t>Parietal lobe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95936" y="1543127"/>
            <a:ext cx="4824536" cy="195008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prstClr val="black"/>
                </a:solidFill>
                <a:latin typeface="Montserrat" panose="02000505000000020004" pitchFamily="2" charset="0"/>
                <a:cs typeface="Arial" pitchFamily="34" charset="0"/>
              </a:rPr>
              <a:t>V</a:t>
            </a:r>
            <a:r>
              <a:rPr lang="en-US" altLang="en-US" sz="2200" dirty="0" smtClean="0">
                <a:solidFill>
                  <a:prstClr val="black"/>
                </a:solidFill>
                <a:latin typeface="Montserrat" panose="02000505000000020004" pitchFamily="2" charset="0"/>
                <a:cs typeface="Arial" pitchFamily="34" charset="0"/>
              </a:rPr>
              <a:t>isual and tactile </a:t>
            </a:r>
          </a:p>
          <a:p>
            <a:pPr marL="342900" lvl="1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prstClr val="black"/>
                </a:solidFill>
                <a:latin typeface="Montserrat" panose="02000505000000020004" pitchFamily="2" charset="0"/>
                <a:cs typeface="Arial" pitchFamily="34" charset="0"/>
              </a:rPr>
              <a:t>P</a:t>
            </a:r>
            <a:r>
              <a:rPr lang="en-US" altLang="en-US" sz="2200" dirty="0" smtClean="0">
                <a:solidFill>
                  <a:prstClr val="black"/>
                </a:solidFill>
                <a:latin typeface="Montserrat" panose="02000505000000020004" pitchFamily="2" charset="0"/>
                <a:cs typeface="Arial" pitchFamily="34" charset="0"/>
              </a:rPr>
              <a:t>erception processing and integration of sensory input 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prstClr val="black"/>
                </a:solidFill>
                <a:latin typeface="Montserrat" panose="02000505000000020004" pitchFamily="2" charset="0"/>
                <a:cs typeface="Arial" pitchFamily="34" charset="0"/>
              </a:rPr>
              <a:t>B</a:t>
            </a:r>
            <a:r>
              <a:rPr lang="en-US" altLang="en-US" sz="2200" dirty="0" smtClean="0">
                <a:solidFill>
                  <a:prstClr val="black"/>
                </a:solidFill>
                <a:latin typeface="Montserrat" panose="02000505000000020004" pitchFamily="2" charset="0"/>
                <a:cs typeface="Arial" pitchFamily="34" charset="0"/>
              </a:rPr>
              <a:t>ody orientation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47254" y="3995972"/>
            <a:ext cx="7920880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200" b="1" dirty="0">
                <a:solidFill>
                  <a:prstClr val="black"/>
                </a:solidFill>
                <a:latin typeface="Montserrat" panose="02000505000000020004" pitchFamily="2" charset="0"/>
              </a:rPr>
              <a:t>Damage to the parietal lobe causes: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Montserrat" panose="02000505000000020004" pitchFamily="2" charset="0"/>
              </a:rPr>
              <a:t>Difficulties with writing, reading and naming objects</a:t>
            </a:r>
            <a:endParaRPr lang="en-AU" sz="2200" dirty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Montserrat" panose="02000505000000020004" pitchFamily="2" charset="0"/>
              </a:rPr>
              <a:t>Inability to discriminate between sensory stimuli </a:t>
            </a:r>
            <a:endParaRPr lang="en-AU" sz="2200" dirty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Montserrat" panose="02000505000000020004" pitchFamily="2" charset="0"/>
              </a:rPr>
              <a:t>Inability to locate and </a:t>
            </a:r>
            <a:r>
              <a:rPr lang="en-US" sz="2200" dirty="0" err="1">
                <a:solidFill>
                  <a:prstClr val="black"/>
                </a:solidFill>
                <a:latin typeface="Montserrat" panose="02000505000000020004" pitchFamily="2" charset="0"/>
              </a:rPr>
              <a:t>recognise</a:t>
            </a:r>
            <a:r>
              <a:rPr lang="en-US" sz="2200" dirty="0">
                <a:solidFill>
                  <a:prstClr val="black"/>
                </a:solidFill>
                <a:latin typeface="Montserrat" panose="02000505000000020004" pitchFamily="2" charset="0"/>
              </a:rPr>
              <a:t> parts of the body (neglect)</a:t>
            </a:r>
            <a:endParaRPr lang="en-AU" sz="2200" dirty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Montserrat" panose="02000505000000020004" pitchFamily="2" charset="0"/>
              </a:rPr>
              <a:t>Reduced awareness of environment space</a:t>
            </a:r>
            <a:endParaRPr lang="en-AU" sz="2200" dirty="0">
              <a:solidFill>
                <a:prstClr val="black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16129" t="8448" b="7681"/>
          <a:stretch/>
        </p:blipFill>
        <p:spPr bwMode="auto">
          <a:xfrm>
            <a:off x="692504" y="1369972"/>
            <a:ext cx="2967283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93822" y="548680"/>
            <a:ext cx="2284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>
                <a:solidFill>
                  <a:prstClr val="black"/>
                </a:solidFill>
                <a:latin typeface="Calibri"/>
              </a:rPr>
              <a:t>Occipital Lobe</a:t>
            </a:r>
          </a:p>
        </p:txBody>
      </p:sp>
      <p:sp>
        <p:nvSpPr>
          <p:cNvPr id="4" name="Rectangle 3"/>
          <p:cNvSpPr/>
          <p:nvPr/>
        </p:nvSpPr>
        <p:spPr>
          <a:xfrm>
            <a:off x="4167307" y="1988840"/>
            <a:ext cx="46877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prstClr val="black"/>
                </a:solidFill>
                <a:latin typeface="Montserrat" panose="02000505000000020004" pitchFamily="2" charset="0"/>
              </a:rPr>
              <a:t>Visual perception</a:t>
            </a:r>
            <a:endParaRPr lang="en-AU" sz="2200" dirty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primary </a:t>
            </a:r>
            <a:r>
              <a:rPr lang="en-US" sz="2200" dirty="0">
                <a:solidFill>
                  <a:prstClr val="black"/>
                </a:solidFill>
                <a:latin typeface="Montserrat" panose="02000505000000020004" pitchFamily="2" charset="0"/>
              </a:rPr>
              <a:t>visual perception and association areas</a:t>
            </a:r>
            <a:endParaRPr lang="en-AU" sz="2200" dirty="0">
              <a:solidFill>
                <a:prstClr val="black"/>
              </a:solidFill>
              <a:latin typeface="Montserrat" panose="0200050500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4683485"/>
            <a:ext cx="795547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200" b="1" dirty="0">
                <a:solidFill>
                  <a:prstClr val="black"/>
                </a:solidFill>
                <a:latin typeface="Montserrat" panose="02000505000000020004" pitchFamily="2" charset="0"/>
              </a:rPr>
              <a:t>Damage to the occipital lobe causes: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Montserrat" panose="02000505000000020004" pitchFamily="2" charset="0"/>
              </a:rPr>
              <a:t>Visual defects – reduction in opposite visual field</a:t>
            </a:r>
            <a:endParaRPr lang="en-AU" sz="2200" dirty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Montserrat" panose="02000505000000020004" pitchFamily="2" charset="0"/>
              </a:rPr>
              <a:t>Loss of ability to </a:t>
            </a:r>
            <a:r>
              <a:rPr lang="en-US" sz="2200" dirty="0" err="1">
                <a:solidFill>
                  <a:prstClr val="black"/>
                </a:solidFill>
                <a:latin typeface="Montserrat" panose="02000505000000020004" pitchFamily="2" charset="0"/>
              </a:rPr>
              <a:t>recognise</a:t>
            </a:r>
            <a:r>
              <a:rPr lang="en-US" sz="2200" dirty="0">
                <a:solidFill>
                  <a:prstClr val="black"/>
                </a:solidFill>
                <a:latin typeface="Montserrat" panose="02000505000000020004" pitchFamily="2" charset="0"/>
              </a:rPr>
              <a:t> objects in opposite field </a:t>
            </a:r>
            <a:endParaRPr lang="en-AU" sz="2200" dirty="0">
              <a:solidFill>
                <a:prstClr val="black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35" t="6897" b="6897"/>
          <a:stretch/>
        </p:blipFill>
        <p:spPr bwMode="auto">
          <a:xfrm>
            <a:off x="910510" y="1033661"/>
            <a:ext cx="258137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707904" y="1276840"/>
            <a:ext cx="5123486" cy="23392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prstClr val="black"/>
                </a:solidFill>
                <a:latin typeface="Montserrat" panose="02000505000000020004" pitchFamily="2" charset="0"/>
                <a:cs typeface="Arial" pitchFamily="34" charset="0"/>
              </a:rPr>
              <a:t>Primary organisation of sensory input (auditory perception)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prstClr val="black"/>
                </a:solidFill>
                <a:latin typeface="Montserrat" panose="02000505000000020004" pitchFamily="2" charset="0"/>
                <a:cs typeface="Arial" pitchFamily="34" charset="0"/>
              </a:rPr>
              <a:t>Language: receptive  speech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prstClr val="black"/>
                </a:solidFill>
                <a:latin typeface="Montserrat" panose="02000505000000020004" pitchFamily="2" charset="0"/>
                <a:cs typeface="Arial" pitchFamily="34" charset="0"/>
              </a:rPr>
              <a:t>Memory: short and long-term information retrieval</a:t>
            </a:r>
          </a:p>
        </p:txBody>
      </p:sp>
      <p:sp>
        <p:nvSpPr>
          <p:cNvPr id="4" name="Rectangle 3"/>
          <p:cNvSpPr/>
          <p:nvPr/>
        </p:nvSpPr>
        <p:spPr>
          <a:xfrm>
            <a:off x="910510" y="3717032"/>
            <a:ext cx="79208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200" b="1" dirty="0">
                <a:solidFill>
                  <a:prstClr val="black"/>
                </a:solidFill>
                <a:latin typeface="Montserrat" panose="02000505000000020004" pitchFamily="2" charset="0"/>
              </a:rPr>
              <a:t>Damage to the temporal lobe </a:t>
            </a:r>
            <a:r>
              <a:rPr lang="en-AU" sz="2200" b="1" dirty="0" smtClean="0">
                <a:solidFill>
                  <a:prstClr val="black"/>
                </a:solidFill>
                <a:latin typeface="Montserrat" panose="02000505000000020004" pitchFamily="2" charset="0"/>
              </a:rPr>
              <a:t>causes</a:t>
            </a:r>
            <a:r>
              <a:rPr lang="en-AU" sz="2200" b="1" dirty="0">
                <a:solidFill>
                  <a:prstClr val="black"/>
                </a:solidFill>
                <a:latin typeface="Montserrat" panose="02000505000000020004" pitchFamily="2" charset="0"/>
              </a:rPr>
              <a:t>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Montserrat" panose="02000505000000020004" pitchFamily="2" charset="0"/>
              </a:rPr>
              <a:t>Memory – difficulties in retrieval of information </a:t>
            </a:r>
            <a:endParaRPr lang="en-AU" sz="2200" dirty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Montserrat" panose="02000505000000020004" pitchFamily="2" charset="0"/>
              </a:rPr>
              <a:t>Receptive/sensory aphasia (e.g. Wernicke’s)</a:t>
            </a:r>
            <a:endParaRPr lang="en-AU" sz="2200" dirty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Montserrat" panose="02000505000000020004" pitchFamily="2" charset="0"/>
              </a:rPr>
              <a:t>Impaired concentration</a:t>
            </a:r>
            <a:endParaRPr lang="en-AU" sz="2200" dirty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Montserrat" panose="02000505000000020004" pitchFamily="2" charset="0"/>
              </a:rPr>
              <a:t>Aggression, agitation and irritability including altered sexual interest</a:t>
            </a:r>
            <a:endParaRPr lang="en-AU" sz="2200" dirty="0">
              <a:solidFill>
                <a:prstClr val="black"/>
              </a:solidFill>
              <a:latin typeface="Montserrat" panose="0200050500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409468"/>
            <a:ext cx="2311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>
                <a:solidFill>
                  <a:prstClr val="black"/>
                </a:solidFill>
                <a:latin typeface="Calibri"/>
              </a:rPr>
              <a:t>Temporal lobe</a:t>
            </a:r>
          </a:p>
        </p:txBody>
      </p:sp>
    </p:spTree>
    <p:extLst>
      <p:ext uri="{BB962C8B-B14F-4D97-AF65-F5344CB8AC3E}">
        <p14:creationId xmlns:p14="http://schemas.microsoft.com/office/powerpoint/2010/main" val="26554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5472608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200" b="1" dirty="0">
                <a:solidFill>
                  <a:prstClr val="black"/>
                </a:solidFill>
                <a:latin typeface="Montserrat" panose="02000505000000020004" pitchFamily="2" charset="0"/>
              </a:rPr>
              <a:t>Limbic system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2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Above </a:t>
            </a:r>
            <a:r>
              <a:rPr lang="en-AU" sz="2200" dirty="0">
                <a:solidFill>
                  <a:prstClr val="black"/>
                </a:solidFill>
                <a:latin typeface="Montserrat" panose="02000505000000020004" pitchFamily="2" charset="0"/>
              </a:rPr>
              <a:t>the brainstem and within the </a:t>
            </a:r>
            <a:r>
              <a:rPr lang="en-AU" sz="22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cerebrum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2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Connects areas responsible for high and low functions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2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Group of  structures controlling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2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Emotions,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prstClr val="black"/>
                </a:solidFill>
                <a:latin typeface="Montserrat" panose="02000505000000020004" pitchFamily="2" charset="0"/>
              </a:rPr>
              <a:t>M</a:t>
            </a:r>
            <a:r>
              <a:rPr lang="en-AU" sz="22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emories</a:t>
            </a:r>
            <a:r>
              <a:rPr lang="en-AU" sz="2200" dirty="0">
                <a:solidFill>
                  <a:prstClr val="black"/>
                </a:solidFill>
                <a:latin typeface="Montserrat" panose="02000505000000020004" pitchFamily="2" charset="0"/>
              </a:rPr>
              <a:t>, and </a:t>
            </a:r>
            <a:endParaRPr lang="en-AU" sz="2200" dirty="0" smtClean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prstClr val="black"/>
                </a:solidFill>
                <a:latin typeface="Montserrat" panose="02000505000000020004" pitchFamily="2" charset="0"/>
              </a:rPr>
              <a:t>A</a:t>
            </a:r>
            <a:r>
              <a:rPr lang="en-AU" sz="22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rousal </a:t>
            </a:r>
            <a:r>
              <a:rPr lang="en-AU" sz="2200" dirty="0">
                <a:solidFill>
                  <a:prstClr val="black"/>
                </a:solidFill>
                <a:latin typeface="Montserrat" panose="02000505000000020004" pitchFamily="2" charset="0"/>
              </a:rPr>
              <a:t>(stimulation</a:t>
            </a:r>
            <a:r>
              <a:rPr lang="en-AU" sz="22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)</a:t>
            </a:r>
          </a:p>
          <a:p>
            <a:pPr lvl="1"/>
            <a:endParaRPr lang="en-AU" sz="2200" dirty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r>
              <a:rPr lang="en-AU" sz="2200" b="1" dirty="0" smtClean="0">
                <a:solidFill>
                  <a:prstClr val="black"/>
                </a:solidFill>
                <a:latin typeface="Montserrat" panose="02000505000000020004" pitchFamily="2" charset="0"/>
              </a:rPr>
              <a:t>Hippocampus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2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Part of the limbic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200" dirty="0" smtClean="0">
                <a:solidFill>
                  <a:prstClr val="black"/>
                </a:solidFill>
                <a:latin typeface="Montserrat" panose="02000505000000020004" pitchFamily="2" charset="0"/>
              </a:rPr>
              <a:t>Storage and retrieval of memories</a:t>
            </a:r>
            <a:endParaRPr lang="en-AU" sz="2200" dirty="0">
              <a:solidFill>
                <a:prstClr val="black"/>
              </a:solidFill>
              <a:latin typeface="Montserrat" panose="02000505000000020004" pitchFamily="2" charset="0"/>
            </a:endParaRPr>
          </a:p>
        </p:txBody>
      </p:sp>
      <p:pic>
        <p:nvPicPr>
          <p:cNvPr id="3" name="Picture 2" descr="C:\Users\MMWinbolt\Desktop\Brain_limbicsystem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2053235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8"/>
          <p:cNvSpPr txBox="1">
            <a:spLocks/>
          </p:cNvSpPr>
          <p:nvPr/>
        </p:nvSpPr>
        <p:spPr>
          <a:xfrm>
            <a:off x="5461248" y="3477280"/>
            <a:ext cx="3682752" cy="2269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Damage to the limbic system causes: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Memory impairment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Emotional disturbances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Behavioural disturbances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520" y="-3874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Dementia risk factors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5002" y="1274988"/>
            <a:ext cx="4673062" cy="417023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cs typeface="Calibri" pitchFamily="34" charset="0"/>
              </a:rPr>
              <a:t>Age</a:t>
            </a:r>
          </a:p>
          <a:p>
            <a:pPr marL="28575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cs typeface="Calibri" pitchFamily="34" charset="0"/>
              </a:rPr>
              <a:t>Lifestyle</a:t>
            </a:r>
          </a:p>
          <a:p>
            <a:pPr marL="914400" marR="0" lvl="1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cs typeface="Calibri" pitchFamily="34" charset="0"/>
              </a:rPr>
              <a:t>Alcohol and drug abuse</a:t>
            </a:r>
          </a:p>
          <a:p>
            <a:pPr marL="914400" marR="0" lvl="1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cs typeface="Calibri" pitchFamily="34" charset="0"/>
              </a:rPr>
              <a:t>Obesity</a:t>
            </a:r>
          </a:p>
          <a:p>
            <a:pPr marL="914400" marR="0" lvl="1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cs typeface="Calibri" pitchFamily="34" charset="0"/>
              </a:rPr>
              <a:t>Cardiovascular disease</a:t>
            </a:r>
          </a:p>
          <a:p>
            <a:pPr marL="914400" marR="0" lvl="1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cs typeface="Calibri" pitchFamily="34" charset="0"/>
              </a:rPr>
              <a:t>Diabetes (type 2)</a:t>
            </a:r>
          </a:p>
          <a:p>
            <a:pPr marL="28575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cs typeface="Calibri" pitchFamily="34" charset="0"/>
              </a:rPr>
              <a:t>Genetics </a:t>
            </a:r>
          </a:p>
          <a:p>
            <a:pPr marL="857250" marR="0" lvl="1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cs typeface="Calibri" pitchFamily="34" charset="0"/>
              </a:rPr>
              <a:t>Susceptibility genes (APOE</a:t>
            </a:r>
            <a:r>
              <a:rPr kumimoji="0" lang="el-GR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 pitchFamily="34" charset="0"/>
              </a:rPr>
              <a:t>ὲ</a:t>
            </a:r>
            <a:r>
              <a:rPr kumimoji="0" lang="en-AU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cs typeface="Calibri" pitchFamily="34" charset="0"/>
              </a:rPr>
              <a:t>4)</a:t>
            </a:r>
          </a:p>
          <a:p>
            <a:pPr marL="857250" marR="0" lvl="1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  <a:cs typeface="Calibri" pitchFamily="34" charset="0"/>
              </a:rPr>
              <a:t>Autosomal dominant genes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64088" y="1263671"/>
            <a:ext cx="3672616" cy="2618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>
              <a:spcAft>
                <a:spcPts val="600"/>
              </a:spcAft>
              <a:defRPr/>
            </a:pPr>
            <a:r>
              <a:rPr lang="en-AU" sz="2200" dirty="0">
                <a:solidFill>
                  <a:prstClr val="black"/>
                </a:solidFill>
                <a:latin typeface="Montserrat" panose="02000505000000020004" pitchFamily="2" charset="0"/>
                <a:cs typeface="Calibri" pitchFamily="34" charset="0"/>
              </a:rPr>
              <a:t>Other factors</a:t>
            </a: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AU" sz="2200" dirty="0" smtClean="0">
                <a:solidFill>
                  <a:prstClr val="black"/>
                </a:solidFill>
                <a:latin typeface="Montserrat" panose="02000505000000020004" pitchFamily="2" charset="0"/>
                <a:cs typeface="Calibri" pitchFamily="34" charset="0"/>
              </a:rPr>
              <a:t>Huntington’s disease</a:t>
            </a: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AU" sz="2200" dirty="0" smtClean="0">
                <a:solidFill>
                  <a:prstClr val="black"/>
                </a:solidFill>
                <a:latin typeface="Montserrat" panose="02000505000000020004" pitchFamily="2" charset="0"/>
                <a:cs typeface="Calibri" pitchFamily="34" charset="0"/>
              </a:rPr>
              <a:t>Down syndrome</a:t>
            </a: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AU" sz="2200" dirty="0" smtClean="0">
                <a:solidFill>
                  <a:prstClr val="black"/>
                </a:solidFill>
                <a:latin typeface="Montserrat" panose="02000505000000020004" pitchFamily="2" charset="0"/>
                <a:cs typeface="Calibri" pitchFamily="34" charset="0"/>
              </a:rPr>
              <a:t>Parkinson’s disease</a:t>
            </a: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AU" sz="2200" dirty="0" smtClean="0">
                <a:solidFill>
                  <a:prstClr val="black"/>
                </a:solidFill>
                <a:latin typeface="Montserrat" panose="02000505000000020004" pitchFamily="2" charset="0"/>
                <a:cs typeface="Calibri" pitchFamily="34" charset="0"/>
              </a:rPr>
              <a:t>Head injury</a:t>
            </a: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AU" sz="2200" dirty="0" smtClean="0">
                <a:solidFill>
                  <a:prstClr val="black"/>
                </a:solidFill>
                <a:latin typeface="Montserrat" panose="02000505000000020004" pitchFamily="2" charset="0"/>
                <a:cs typeface="Calibri" pitchFamily="34" charset="0"/>
              </a:rPr>
              <a:t>Toxins</a:t>
            </a:r>
          </a:p>
          <a:p>
            <a:pPr marL="0" indent="0">
              <a:buFont typeface="Arial" pitchFamily="34" charset="0"/>
              <a:buNone/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78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51520" y="836712"/>
            <a:ext cx="8533612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dirty="0">
                <a:latin typeface="Montserrat" panose="02000505000000020004" pitchFamily="2" charset="0"/>
              </a:rPr>
              <a:t>On completion participants will</a:t>
            </a:r>
            <a:r>
              <a:rPr lang="en-AU" sz="1800" dirty="0" smtClean="0">
                <a:latin typeface="Montserrat" panose="02000505000000020004" pitchFamily="2" charset="0"/>
              </a:rPr>
              <a:t>:</a:t>
            </a:r>
          </a:p>
          <a:p>
            <a:pPr marL="0" indent="0">
              <a:spcBef>
                <a:spcPts val="300"/>
              </a:spcBef>
              <a:buNone/>
            </a:pPr>
            <a:endParaRPr lang="en-AU" sz="1800" dirty="0">
              <a:latin typeface="Montserrat" panose="02000505000000020004" pitchFamily="2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AU" sz="1800" dirty="0">
                <a:latin typeface="Montserrat" panose="02000505000000020004" pitchFamily="2" charset="0"/>
              </a:rPr>
              <a:t>be able to define what is meant by dementia</a:t>
            </a:r>
            <a:endParaRPr lang="en-AU" sz="1800" b="1" dirty="0">
              <a:latin typeface="Montserrat" panose="02000505000000020004" pitchFamily="2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AU" sz="1800" dirty="0">
                <a:latin typeface="Montserrat" panose="02000505000000020004" pitchFamily="2" charset="0"/>
              </a:rPr>
              <a:t>have insight into the different types of dementia</a:t>
            </a:r>
            <a:endParaRPr lang="en-AU" sz="1800" b="1" dirty="0">
              <a:latin typeface="Montserrat" panose="02000505000000020004" pitchFamily="2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AU" sz="1800" dirty="0">
                <a:latin typeface="Montserrat" panose="02000505000000020004" pitchFamily="2" charset="0"/>
              </a:rPr>
              <a:t>be able to describe the symptoms of dementia</a:t>
            </a:r>
            <a:endParaRPr lang="en-AU" sz="1800" b="1" dirty="0">
              <a:latin typeface="Montserrat" panose="02000505000000020004" pitchFamily="2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AU" sz="1800" dirty="0">
                <a:latin typeface="Montserrat" panose="02000505000000020004" pitchFamily="2" charset="0"/>
              </a:rPr>
              <a:t>describe options for treatment and interventions </a:t>
            </a:r>
            <a:endParaRPr lang="en-AU" sz="1800" b="1" dirty="0">
              <a:latin typeface="Montserrat" panose="02000505000000020004" pitchFamily="2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AU" sz="1800" dirty="0">
                <a:latin typeface="Montserrat" panose="02000505000000020004" pitchFamily="2" charset="0"/>
              </a:rPr>
              <a:t>be able to discuss the factors which contribute to </a:t>
            </a:r>
            <a:r>
              <a:rPr lang="en-SG" sz="1800" dirty="0">
                <a:latin typeface="Montserrat" panose="02000505000000020004" pitchFamily="2" charset="0"/>
              </a:rPr>
              <a:t>Behavioural and Psychological Symptoms of Dementia (BPSD)</a:t>
            </a:r>
            <a:endParaRPr lang="en-AU" sz="1800" b="1" dirty="0">
              <a:latin typeface="Montserrat" panose="02000505000000020004" pitchFamily="2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AU" sz="1800" dirty="0">
                <a:latin typeface="Montserrat" panose="02000505000000020004" pitchFamily="2" charset="0"/>
              </a:rPr>
              <a:t>understand how to respond to </a:t>
            </a:r>
            <a:r>
              <a:rPr lang="en-SG" sz="1800" dirty="0">
                <a:latin typeface="Montserrat" panose="02000505000000020004" pitchFamily="2" charset="0"/>
              </a:rPr>
              <a:t>Behavioural and Psychological Symptoms of Dementia (BPSD)</a:t>
            </a:r>
            <a:endParaRPr lang="en-AU" sz="1800" b="1" dirty="0">
              <a:latin typeface="Montserrat" panose="02000505000000020004" pitchFamily="2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AU" sz="1800" dirty="0">
                <a:latin typeface="Montserrat" panose="02000505000000020004" pitchFamily="2" charset="0"/>
              </a:rPr>
              <a:t>be able to discuss the benefits of person-centred approaches to the care of people with dementia</a:t>
            </a:r>
            <a:endParaRPr lang="en-AU" sz="1800" b="1" dirty="0">
              <a:latin typeface="Montserrat" panose="02000505000000020004" pitchFamily="2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AU" sz="1800" dirty="0">
                <a:latin typeface="Montserrat" panose="02000505000000020004" pitchFamily="2" charset="0"/>
              </a:rPr>
              <a:t>be able to describe how the physical environment can support quality care for people with dementia</a:t>
            </a:r>
            <a:endParaRPr lang="en-AU" sz="1800" b="1" dirty="0">
              <a:latin typeface="Montserrat" panose="02000505000000020004" pitchFamily="2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AU" sz="1800" dirty="0">
                <a:latin typeface="Montserrat" panose="02000505000000020004" pitchFamily="2" charset="0"/>
              </a:rPr>
              <a:t>implement strategies to promote best practice care for people with dementia</a:t>
            </a:r>
            <a:endParaRPr lang="en-AU" sz="1800" b="1" dirty="0">
              <a:latin typeface="Montserrat" panose="02000505000000020004" pitchFamily="2" charset="0"/>
            </a:endParaRPr>
          </a:p>
          <a:p>
            <a:endParaRPr lang="en-AU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0266" y="116632"/>
            <a:ext cx="8015318" cy="5490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800" b="1" dirty="0" smtClean="0">
                <a:latin typeface="Montserrat" panose="02000505000000020004" pitchFamily="2" charset="0"/>
              </a:rPr>
              <a:t>Learning outcomes</a:t>
            </a:r>
            <a:r>
              <a:rPr lang="en-AU" sz="2800" b="1" dirty="0" smtClean="0">
                <a:latin typeface="+mn-lt"/>
              </a:rPr>
              <a:t>:</a:t>
            </a:r>
            <a:br>
              <a:rPr lang="en-AU" sz="2800" b="1" dirty="0" smtClean="0">
                <a:latin typeface="+mn-lt"/>
              </a:rPr>
            </a:br>
            <a:endParaRPr lang="en-AU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39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80928"/>
            <a:ext cx="4932040" cy="326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83602" y="116632"/>
            <a:ext cx="326836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Risk reduction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9087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Look after brain, body and heart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Lifestyle factors- reduce cardiovascular risk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Physical activity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“Mediterranean diet”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Socially active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Challenge your brain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Heart health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67544" y="875234"/>
            <a:ext cx="3008313" cy="6703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latin typeface="Montserrat" panose="02000505000000020004" pitchFamily="2" charset="0"/>
              </a:rPr>
              <a:t>Session 1</a:t>
            </a:r>
            <a:endParaRPr lang="en-AU" sz="3600" b="1" dirty="0">
              <a:latin typeface="Montserrat" panose="02000505000000020004" pitchFamily="2" charset="0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899592" y="1700808"/>
            <a:ext cx="4618856" cy="76976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600" b="1" dirty="0" smtClean="0">
                <a:latin typeface="Montserrat" panose="02000505000000020004"/>
              </a:rPr>
              <a:t>Overview of dementia</a:t>
            </a:r>
            <a:endParaRPr lang="en-AU" dirty="0" smtClean="0">
              <a:latin typeface="Montserrat" panose="02000505000000020004"/>
            </a:endParaRPr>
          </a:p>
          <a:p>
            <a:endParaRPr lang="en-AU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361867" y="2780928"/>
            <a:ext cx="6313161" cy="309634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en-AU" sz="9600" dirty="0" smtClean="0">
                <a:latin typeface="Montserrat" panose="02000505000000020004" pitchFamily="2" charset="0"/>
              </a:rPr>
              <a:t>Learning outcomes: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AU" sz="9600" dirty="0" smtClean="0">
                <a:latin typeface="Montserrat" panose="02000505000000020004" pitchFamily="2" charset="0"/>
              </a:rPr>
              <a:t>Have knowledge of the basic functions of the brain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AU" sz="9600" dirty="0" smtClean="0">
                <a:latin typeface="Montserrat" panose="02000505000000020004" pitchFamily="2" charset="0"/>
              </a:rPr>
              <a:t>Differentiate the effects of normal and pathological ageing on the brain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AU" sz="9600" dirty="0" smtClean="0">
                <a:latin typeface="Montserrat" panose="02000505000000020004" pitchFamily="2" charset="0"/>
              </a:rPr>
              <a:t>Have knowledge of what dementia is and the different types of dementia</a:t>
            </a:r>
          </a:p>
          <a:p>
            <a:pPr marL="0" indent="0">
              <a:buFont typeface="Arial" pitchFamily="34" charset="0"/>
              <a:buNone/>
            </a:pP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11719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6549" y="0"/>
            <a:ext cx="8229600" cy="854968"/>
          </a:xfrm>
        </p:spPr>
        <p:txBody>
          <a:bodyPr>
            <a:normAutofit/>
          </a:bodyPr>
          <a:lstStyle/>
          <a:p>
            <a:r>
              <a:rPr lang="en-AU" sz="3200" b="1" dirty="0" smtClean="0">
                <a:solidFill>
                  <a:schemeClr val="tx1"/>
                </a:solidFill>
                <a:effectLst/>
                <a:latin typeface="Montserrat" panose="02000505000000020004" pitchFamily="2" charset="0"/>
              </a:rPr>
              <a:t>A</a:t>
            </a:r>
            <a:r>
              <a:rPr lang="en-AU" sz="3200" b="1" dirty="0" smtClean="0">
                <a:solidFill>
                  <a:schemeClr val="tx1"/>
                </a:solidFill>
                <a:latin typeface="Montserrat" panose="02000505000000020004" pitchFamily="2" charset="0"/>
              </a:rPr>
              <a:t> </a:t>
            </a:r>
            <a:r>
              <a:rPr lang="en-AU" sz="3200" b="1" dirty="0" smtClean="0">
                <a:solidFill>
                  <a:schemeClr val="tx1"/>
                </a:solidFill>
                <a:effectLst/>
                <a:latin typeface="Montserrat" panose="02000505000000020004" pitchFamily="2" charset="0"/>
              </a:rPr>
              <a:t>worldwide</a:t>
            </a:r>
            <a:r>
              <a:rPr lang="en-AU" sz="3200" b="1" dirty="0" smtClean="0">
                <a:solidFill>
                  <a:schemeClr val="tx1"/>
                </a:solidFill>
                <a:latin typeface="Montserrat" panose="02000505000000020004" pitchFamily="2" charset="0"/>
              </a:rPr>
              <a:t> dementia epidemic</a:t>
            </a:r>
            <a:endParaRPr lang="en-AU" sz="3200" b="1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1295778"/>
            <a:ext cx="8229600" cy="48965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AU" sz="2000" dirty="0" smtClean="0">
                <a:latin typeface="Montserrat" panose="02000505000000020004" pitchFamily="2" charset="0"/>
              </a:rPr>
              <a:t>More than 35,000,000 people living with dementia</a:t>
            </a:r>
          </a:p>
          <a:p>
            <a:pPr marL="82296" indent="0">
              <a:spcBef>
                <a:spcPts val="0"/>
              </a:spcBef>
              <a:buNone/>
            </a:pPr>
            <a:endParaRPr lang="en-AU" sz="2000" dirty="0" smtClean="0">
              <a:latin typeface="Montserrat" panose="02000505000000020004" pitchFamily="2" charset="0"/>
            </a:endParaRPr>
          </a:p>
          <a:p>
            <a:pPr>
              <a:spcBef>
                <a:spcPts val="0"/>
              </a:spcBef>
            </a:pPr>
            <a:r>
              <a:rPr lang="en-AU" sz="2000" dirty="0" smtClean="0">
                <a:latin typeface="Montserrat" panose="02000505000000020004" pitchFamily="2" charset="0"/>
              </a:rPr>
              <a:t>The </a:t>
            </a:r>
            <a:r>
              <a:rPr lang="en-AU" sz="2000" dirty="0">
                <a:latin typeface="Montserrat" panose="02000505000000020004" pitchFamily="2" charset="0"/>
              </a:rPr>
              <a:t>total number of people with dementia is projected to almost double every 20 years, to 65.7 million in 2030 and 115.4 million in </a:t>
            </a:r>
            <a:r>
              <a:rPr lang="en-AU" sz="2000" dirty="0" smtClean="0">
                <a:latin typeface="Montserrat" panose="02000505000000020004" pitchFamily="2" charset="0"/>
              </a:rPr>
              <a:t>2050</a:t>
            </a:r>
          </a:p>
          <a:p>
            <a:pPr>
              <a:spcBef>
                <a:spcPts val="0"/>
              </a:spcBef>
            </a:pPr>
            <a:endParaRPr lang="en-AU" sz="2000" dirty="0" smtClean="0">
              <a:latin typeface="Montserrat" panose="02000505000000020004" pitchFamily="2" charset="0"/>
            </a:endParaRPr>
          </a:p>
          <a:p>
            <a:pPr>
              <a:spcBef>
                <a:spcPts val="0"/>
              </a:spcBef>
            </a:pPr>
            <a:r>
              <a:rPr lang="en-AU" sz="2000" dirty="0" smtClean="0">
                <a:latin typeface="Montserrat" panose="02000505000000020004" pitchFamily="2" charset="0"/>
              </a:rPr>
              <a:t>The current global costs for dealing with dementia are estimated to be more than US$ 600 billion per year</a:t>
            </a:r>
          </a:p>
          <a:p>
            <a:pPr>
              <a:spcBef>
                <a:spcPts val="0"/>
              </a:spcBef>
            </a:pPr>
            <a:endParaRPr lang="en-AU" sz="2000" dirty="0" smtClean="0">
              <a:latin typeface="Montserrat" panose="02000505000000020004" pitchFamily="2" charset="0"/>
            </a:endParaRPr>
          </a:p>
          <a:p>
            <a:pPr>
              <a:spcBef>
                <a:spcPts val="0"/>
              </a:spcBef>
            </a:pPr>
            <a:r>
              <a:rPr lang="en-AU" sz="2000" dirty="0" smtClean="0">
                <a:latin typeface="Montserrat" panose="02000505000000020004" pitchFamily="2" charset="0"/>
              </a:rPr>
              <a:t>Dementia is overwhelming for the carers and adequate support is required for them from the health, social, financial and legal systems</a:t>
            </a:r>
          </a:p>
          <a:p>
            <a:pPr marL="0" indent="0" algn="r">
              <a:buNone/>
            </a:pPr>
            <a:r>
              <a:rPr lang="en-AU" sz="1200" b="1" i="1" dirty="0">
                <a:latin typeface="Montserrat" panose="02000505000000020004" pitchFamily="2" charset="0"/>
              </a:rPr>
              <a:t>(</a:t>
            </a:r>
            <a:r>
              <a:rPr lang="en-AU" sz="1200" i="1" dirty="0">
                <a:latin typeface="Montserrat" panose="02000505000000020004" pitchFamily="2" charset="0"/>
              </a:rPr>
              <a:t>World Health Organization and Alzheimer’s Disease International)</a:t>
            </a:r>
            <a:endParaRPr lang="en-AU" sz="1200" dirty="0">
              <a:latin typeface="Montserrat" panose="02000505000000020004" pitchFamily="2" charset="0"/>
            </a:endParaRPr>
          </a:p>
          <a:p>
            <a:endParaRPr lang="en-AU" sz="2400" dirty="0" smtClean="0"/>
          </a:p>
          <a:p>
            <a:pPr algn="r">
              <a:buNone/>
            </a:pPr>
            <a:r>
              <a:rPr lang="en-AU" sz="2400" b="1" i="1" dirty="0" smtClean="0"/>
              <a:t/>
            </a:r>
            <a:br>
              <a:rPr lang="en-AU" sz="2400" b="1" i="1" dirty="0" smtClean="0"/>
            </a:b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2305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528" y="33892"/>
            <a:ext cx="6923112" cy="634082"/>
          </a:xfrm>
        </p:spPr>
        <p:txBody>
          <a:bodyPr/>
          <a:lstStyle/>
          <a:p>
            <a:r>
              <a:rPr lang="en-AU" sz="3200" b="1" dirty="0" smtClean="0">
                <a:solidFill>
                  <a:schemeClr val="tx1"/>
                </a:solidFill>
                <a:effectLst/>
                <a:latin typeface="Montserrat" panose="02000505000000020004" pitchFamily="2" charset="0"/>
              </a:rPr>
              <a:t>In Australia</a:t>
            </a:r>
            <a:endParaRPr lang="en-AU" sz="3200" b="1" dirty="0">
              <a:solidFill>
                <a:schemeClr val="tx1"/>
              </a:solidFill>
              <a:effectLst/>
              <a:latin typeface="Montserrat" panose="02000505000000020004" pitchFamily="2" charset="0"/>
            </a:endParaRPr>
          </a:p>
        </p:txBody>
      </p:sp>
      <p:graphicFrame>
        <p:nvGraphicFramePr>
          <p:cNvPr id="5" name="Content Placeholder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112874"/>
              </p:ext>
            </p:extLst>
          </p:nvPr>
        </p:nvGraphicFramePr>
        <p:xfrm>
          <a:off x="169751" y="1767454"/>
          <a:ext cx="6007608" cy="3303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20072" y="1228302"/>
            <a:ext cx="367240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Montserrat" panose="02000505000000020004" pitchFamily="2" charset="0"/>
              </a:rPr>
              <a:t>In 2014, it was estimated that 330,00 Australians were living with dementia. </a:t>
            </a:r>
          </a:p>
          <a:p>
            <a:r>
              <a:rPr lang="en-AU" sz="2400" dirty="0">
                <a:latin typeface="Montserrat" panose="02000505000000020004" pitchFamily="2" charset="0"/>
              </a:rPr>
              <a:t> </a:t>
            </a:r>
            <a:r>
              <a:rPr lang="en-AU" sz="2400" dirty="0" smtClean="0">
                <a:latin typeface="Montserrat" panose="02000505000000020004" pitchFamily="2" charset="0"/>
              </a:rPr>
              <a:t>      </a:t>
            </a:r>
            <a:r>
              <a:rPr lang="en-AU" sz="1600" dirty="0" smtClean="0">
                <a:latin typeface="Montserrat" panose="02000505000000020004" pitchFamily="2" charset="0"/>
              </a:rPr>
              <a:t>(</a:t>
            </a:r>
            <a:r>
              <a:rPr lang="en-AU" sz="1600" dirty="0">
                <a:latin typeface="Montserrat" panose="02000505000000020004" pitchFamily="2" charset="0"/>
              </a:rPr>
              <a:t>Alzheimer’s Australia, 2014) </a:t>
            </a:r>
          </a:p>
          <a:p>
            <a:r>
              <a:rPr lang="en-AU" sz="2400" dirty="0" smtClean="0">
                <a:latin typeface="Montserrat" panose="02000505000000020004" pitchFamily="2" charset="0"/>
              </a:rPr>
              <a:t>                </a:t>
            </a:r>
          </a:p>
          <a:p>
            <a:endParaRPr lang="en-AU" sz="2400" dirty="0" smtClean="0">
              <a:latin typeface="Montserrat" panose="02000505000000020004" pitchFamily="2" charset="0"/>
            </a:endParaRPr>
          </a:p>
          <a:p>
            <a:endParaRPr lang="en-AU" sz="2400" dirty="0" smtClean="0">
              <a:latin typeface="Montserrat" panose="02000505000000020004" pitchFamily="2" charset="0"/>
            </a:endParaRPr>
          </a:p>
          <a:p>
            <a:endParaRPr lang="en-AU" sz="2400" dirty="0">
              <a:latin typeface="Montserrat" panose="02000505000000020004" pitchFamily="2" charset="0"/>
            </a:endParaRPr>
          </a:p>
          <a:p>
            <a:endParaRPr lang="en-AU" sz="2400" dirty="0">
              <a:latin typeface="Montserrat" panose="02000505000000020004" pitchFamily="2" charset="0"/>
            </a:endParaRPr>
          </a:p>
          <a:p>
            <a:r>
              <a:rPr lang="en-AU" sz="2000" dirty="0">
                <a:latin typeface="Montserrat" panose="02000505000000020004" pitchFamily="2" charset="0"/>
              </a:rPr>
              <a:t>I</a:t>
            </a:r>
            <a:r>
              <a:rPr lang="en-AU" sz="2000" dirty="0" smtClean="0">
                <a:latin typeface="Montserrat" panose="02000505000000020004" pitchFamily="2" charset="0"/>
              </a:rPr>
              <a:t>t is anticipated that by 2050 this number will almost treble. </a:t>
            </a:r>
          </a:p>
          <a:p>
            <a:r>
              <a:rPr lang="en-AU" sz="1600" dirty="0" smtClean="0">
                <a:latin typeface="Montserrat" panose="02000505000000020004" pitchFamily="2" charset="0"/>
              </a:rPr>
              <a:t>(</a:t>
            </a:r>
            <a:r>
              <a:rPr lang="en-AU" sz="1600" dirty="0">
                <a:latin typeface="Montserrat" panose="02000505000000020004" pitchFamily="2" charset="0"/>
              </a:rPr>
              <a:t>Deloitte Access Economics, 2011) </a:t>
            </a:r>
          </a:p>
          <a:p>
            <a:endParaRPr lang="en-AU" sz="2400" dirty="0" smtClean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2752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520" y="6731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smtClean="0">
                <a:latin typeface="Montserrat" panose="02000505000000020004" pitchFamily="2" charset="0"/>
              </a:rPr>
              <a:t>Meaning:</a:t>
            </a:r>
            <a:endParaRPr lang="en-AU" sz="3200" b="1" dirty="0">
              <a:latin typeface="Montserrat" panose="02000505000000020004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112568"/>
          </a:xfrm>
        </p:spPr>
        <p:txBody>
          <a:bodyPr>
            <a:normAutofit fontScale="25000" lnSpcReduction="20000"/>
          </a:bodyPr>
          <a:lstStyle/>
          <a:p>
            <a:r>
              <a:rPr lang="en-AU" sz="8000" dirty="0">
                <a:latin typeface="Montserrat" panose="02000505000000020004" pitchFamily="2" charset="0"/>
              </a:rPr>
              <a:t>Dementia imposes economic and social burdens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8000" dirty="0">
                <a:latin typeface="Montserrat" panose="02000505000000020004" pitchFamily="2" charset="0"/>
              </a:rPr>
              <a:t>direct (medical and social care)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8000" dirty="0">
                <a:latin typeface="Montserrat" panose="02000505000000020004" pitchFamily="2" charset="0"/>
              </a:rPr>
              <a:t>indirect costs (unpaid care giving by families and friends, impact on carer health)</a:t>
            </a:r>
          </a:p>
          <a:p>
            <a:pPr marL="0" indent="0">
              <a:buNone/>
            </a:pPr>
            <a:endParaRPr lang="en-AU" sz="8000" dirty="0" smtClean="0">
              <a:latin typeface="Montserrat" panose="02000505000000020004" pitchFamily="2" charset="0"/>
            </a:endParaRPr>
          </a:p>
          <a:p>
            <a:r>
              <a:rPr lang="en-AU" sz="8000" dirty="0" smtClean="0">
                <a:latin typeface="Montserrat" panose="02000505000000020004" pitchFamily="2" charset="0"/>
              </a:rPr>
              <a:t>Urgent actions are needed including: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8000" dirty="0" smtClean="0">
                <a:latin typeface="Montserrat" panose="02000505000000020004" pitchFamily="2" charset="0"/>
              </a:rPr>
              <a:t>promoting a dementia friendly society globally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8000" dirty="0" smtClean="0">
                <a:latin typeface="Montserrat" panose="02000505000000020004" pitchFamily="2" charset="0"/>
              </a:rPr>
              <a:t>making dementia a public health and social care priority worldwide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8000" dirty="0" smtClean="0">
                <a:latin typeface="Montserrat" panose="02000505000000020004" pitchFamily="2" charset="0"/>
              </a:rPr>
              <a:t>improving attitudes to, and understanding of, dementia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8000" dirty="0" smtClean="0">
                <a:latin typeface="Montserrat" panose="02000505000000020004" pitchFamily="2" charset="0"/>
              </a:rPr>
              <a:t>investing in health and social systems to improve care and services for people with dementia and their carers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8000" dirty="0" smtClean="0">
                <a:latin typeface="Montserrat" panose="02000505000000020004" pitchFamily="2" charset="0"/>
              </a:rPr>
              <a:t>increasing the priority given to dementia in the research agenda. </a:t>
            </a:r>
            <a:endParaRPr lang="en-AU" sz="8000" b="1" i="1" dirty="0" smtClean="0">
              <a:latin typeface="Montserrat" panose="02000505000000020004" pitchFamily="2" charset="0"/>
            </a:endParaRPr>
          </a:p>
          <a:p>
            <a:pPr lvl="1" algn="r">
              <a:buNone/>
            </a:pPr>
            <a:r>
              <a:rPr lang="en-AU" sz="5000" dirty="0" smtClean="0">
                <a:latin typeface="Montserrat" panose="02000505000000020004" pitchFamily="2" charset="0"/>
              </a:rPr>
              <a:t>(World Health Organization and Alzheimer’s Disease International)</a:t>
            </a:r>
          </a:p>
          <a:p>
            <a:endParaRPr lang="en-AU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8" y="277939"/>
            <a:ext cx="8928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Montserrat" panose="02000505000000020004" pitchFamily="2" charset="0"/>
              </a:rPr>
              <a:t>The brain, cognition and age related change</a:t>
            </a:r>
            <a:endParaRPr lang="en-AU" sz="3200" b="1" dirty="0">
              <a:latin typeface="Montserrat" panose="02000505000000020004" pitchFamily="2" charset="0"/>
            </a:endParaRPr>
          </a:p>
        </p:txBody>
      </p:sp>
      <p:pic>
        <p:nvPicPr>
          <p:cNvPr id="3" name="Picture 2" descr="brai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78" y="1355157"/>
            <a:ext cx="4321497" cy="379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63688" y="5308939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Montserrat" panose="02000505000000020004" pitchFamily="2" charset="0"/>
              </a:rPr>
              <a:t>Our most complex and powerful organ</a:t>
            </a:r>
          </a:p>
          <a:p>
            <a:pPr algn="ctr"/>
            <a:r>
              <a:rPr lang="en-AU" dirty="0" smtClean="0">
                <a:latin typeface="Montserrat" panose="02000505000000020004" pitchFamily="2" charset="0"/>
              </a:rPr>
              <a:t>Weighs only about 1.4kg</a:t>
            </a:r>
            <a:br>
              <a:rPr lang="en-AU" dirty="0" smtClean="0">
                <a:latin typeface="Montserrat" panose="02000505000000020004" pitchFamily="2" charset="0"/>
              </a:rPr>
            </a:br>
            <a:r>
              <a:rPr lang="en-AU" dirty="0" smtClean="0">
                <a:latin typeface="Montserrat" panose="02000505000000020004" pitchFamily="2" charset="0"/>
              </a:rPr>
              <a:t>Essential to life and being</a:t>
            </a:r>
            <a:endParaRPr lang="en-AU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2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www.health.qld.gov.au/abios/images/cerebellum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687807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16632"/>
            <a:ext cx="4685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200" b="1" dirty="0" smtClean="0">
                <a:latin typeface="Montserrat" panose="02000505000000020004" pitchFamily="2" charset="0"/>
              </a:rPr>
              <a:t>Structure of the brain</a:t>
            </a:r>
            <a:endParaRPr lang="en-AU" sz="3200" b="1" dirty="0">
              <a:latin typeface="Montserrat" panose="0200050500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799" y="991973"/>
            <a:ext cx="466925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200" b="1" dirty="0">
                <a:latin typeface="Montserrat" panose="02000505000000020004" pitchFamily="2" charset="0"/>
              </a:rPr>
              <a:t>The </a:t>
            </a:r>
            <a:r>
              <a:rPr lang="en-AU" sz="2200" b="1" dirty="0" smtClean="0">
                <a:latin typeface="Montserrat" panose="02000505000000020004" pitchFamily="2" charset="0"/>
              </a:rPr>
              <a:t>cerebrum</a:t>
            </a:r>
            <a:r>
              <a:rPr lang="en-AU" sz="2200" dirty="0" smtClean="0">
                <a:latin typeface="Montserrat" panose="02000505000000020004" pitchFamily="2" charset="0"/>
              </a:rPr>
              <a:t>: divided into lobes: each responsible </a:t>
            </a:r>
            <a:r>
              <a:rPr lang="en-AU" sz="2200" dirty="0">
                <a:latin typeface="Montserrat" panose="02000505000000020004" pitchFamily="2" charset="0"/>
              </a:rPr>
              <a:t>for specific functions</a:t>
            </a:r>
          </a:p>
          <a:p>
            <a:endParaRPr lang="en-AU" sz="2200" b="1" dirty="0" smtClean="0">
              <a:latin typeface="Montserrat" panose="02000505000000020004" pitchFamily="2" charset="0"/>
            </a:endParaRPr>
          </a:p>
          <a:p>
            <a:r>
              <a:rPr lang="en-AU" sz="2200" b="1" dirty="0" smtClean="0">
                <a:latin typeface="Montserrat" panose="02000505000000020004" pitchFamily="2" charset="0"/>
              </a:rPr>
              <a:t>The </a:t>
            </a:r>
            <a:r>
              <a:rPr lang="en-AU" sz="2200" b="1" dirty="0">
                <a:latin typeface="Montserrat" panose="02000505000000020004" pitchFamily="2" charset="0"/>
              </a:rPr>
              <a:t>cerebellum </a:t>
            </a:r>
            <a:r>
              <a:rPr lang="en-AU" sz="2200" b="1" dirty="0" smtClean="0">
                <a:latin typeface="Montserrat" panose="02000505000000020004" pitchFamily="2" charset="0"/>
              </a:rPr>
              <a:t>: </a:t>
            </a:r>
            <a:r>
              <a:rPr lang="en-AU" sz="2200" dirty="0" smtClean="0">
                <a:latin typeface="Montserrat" panose="02000505000000020004" pitchFamily="2" charset="0"/>
              </a:rPr>
              <a:t>coordination </a:t>
            </a:r>
            <a:r>
              <a:rPr lang="en-AU" sz="2200" dirty="0">
                <a:latin typeface="Montserrat" panose="02000505000000020004" pitchFamily="2" charset="0"/>
              </a:rPr>
              <a:t>and balance. </a:t>
            </a:r>
          </a:p>
          <a:p>
            <a:endParaRPr lang="en-AU" sz="2200" b="1" dirty="0" smtClean="0">
              <a:latin typeface="Montserrat" panose="02000505000000020004" pitchFamily="2" charset="0"/>
            </a:endParaRPr>
          </a:p>
          <a:p>
            <a:r>
              <a:rPr lang="en-AU" sz="2200" b="1" dirty="0" smtClean="0">
                <a:latin typeface="Montserrat" panose="02000505000000020004" pitchFamily="2" charset="0"/>
              </a:rPr>
              <a:t>The </a:t>
            </a:r>
            <a:r>
              <a:rPr lang="en-AU" sz="2200" b="1" dirty="0">
                <a:latin typeface="Montserrat" panose="02000505000000020004" pitchFamily="2" charset="0"/>
              </a:rPr>
              <a:t>brain stem </a:t>
            </a:r>
            <a:r>
              <a:rPr lang="en-AU" sz="2200" dirty="0" smtClean="0">
                <a:latin typeface="Montserrat" panose="02000505000000020004" pitchFamily="2" charset="0"/>
              </a:rPr>
              <a:t>connects </a:t>
            </a:r>
            <a:r>
              <a:rPr lang="en-AU" sz="2200" dirty="0">
                <a:latin typeface="Montserrat" panose="02000505000000020004" pitchFamily="2" charset="0"/>
              </a:rPr>
              <a:t>the brain to the spinal </a:t>
            </a:r>
            <a:r>
              <a:rPr lang="en-AU" sz="2200" dirty="0" smtClean="0">
                <a:latin typeface="Montserrat" panose="02000505000000020004" pitchFamily="2" charset="0"/>
              </a:rPr>
              <a:t>cord. It controls </a:t>
            </a:r>
            <a:r>
              <a:rPr lang="en-AU" sz="2200" dirty="0">
                <a:latin typeface="Montserrat" panose="02000505000000020004" pitchFamily="2" charset="0"/>
              </a:rPr>
              <a:t>automatic </a:t>
            </a:r>
            <a:r>
              <a:rPr lang="en-AU" sz="2200" dirty="0" smtClean="0">
                <a:latin typeface="Montserrat" panose="02000505000000020004" pitchFamily="2" charset="0"/>
              </a:rPr>
              <a:t>functions: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>
                <a:latin typeface="Montserrat" panose="02000505000000020004" pitchFamily="2" charset="0"/>
              </a:rPr>
              <a:t>breathing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>
                <a:latin typeface="Montserrat" panose="02000505000000020004" pitchFamily="2" charset="0"/>
              </a:rPr>
              <a:t>blood </a:t>
            </a:r>
            <a:r>
              <a:rPr lang="en-AU" sz="2200" dirty="0">
                <a:latin typeface="Montserrat" panose="02000505000000020004" pitchFamily="2" charset="0"/>
              </a:rPr>
              <a:t>pressure.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>
                <a:latin typeface="Montserrat" panose="02000505000000020004" pitchFamily="2" charset="0"/>
              </a:rPr>
              <a:t>heart </a:t>
            </a:r>
            <a:r>
              <a:rPr lang="en-AU" sz="2200" dirty="0">
                <a:latin typeface="Montserrat" panose="02000505000000020004" pitchFamily="2" charset="0"/>
              </a:rPr>
              <a:t>rate </a:t>
            </a:r>
            <a:endParaRPr lang="en-AU" sz="2200" dirty="0" smtClean="0">
              <a:latin typeface="Montserrat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>
                <a:latin typeface="Montserrat" panose="02000505000000020004" pitchFamily="2" charset="0"/>
              </a:rPr>
              <a:t>digestion</a:t>
            </a:r>
            <a:endParaRPr lang="en-AU" sz="2200" dirty="0">
              <a:effectLst/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650&quot;&gt;&lt;object type=&quot;3&quot; unique_id=&quot;10651&quot;&gt;&lt;property id=&quot;20148&quot; value=&quot;5&quot;/&gt;&lt;property id=&quot;20300&quot; value=&quot;Slide 1 - &amp;quot;Advancing practice in the care of people with dementia&amp;quot;&quot;/&gt;&lt;property id=&quot;20307&quot; value=&quot;457&quot;/&gt;&lt;/object&gt;&lt;object type=&quot;3&quot; unique_id=&quot;10711&quot;&gt;&lt;property id=&quot;20148&quot; value=&quot;5&quot;/&gt;&lt;property id=&quot;20300&quot; value=&quot;Slide 2&quot;/&gt;&lt;property id=&quot;20307&quot; value=&quot;685&quot;/&gt;&lt;/object&gt;&lt;object type=&quot;3&quot; unique_id=&quot;10712&quot;&gt;&lt;property id=&quot;20148&quot; value=&quot;5&quot;/&gt;&lt;property id=&quot;20300&quot; value=&quot;Slide 3&quot;/&gt;&lt;property id=&quot;20307&quot; value=&quot;687&quot;/&gt;&lt;/object&gt;&lt;object type=&quot;3&quot; unique_id=&quot;10713&quot;&gt;&lt;property id=&quot;20148&quot; value=&quot;5&quot;/&gt;&lt;property id=&quot;20300&quot; value=&quot;Slide 4&quot;/&gt;&lt;property id=&quot;20307&quot; value=&quot;688&quot;/&gt;&lt;/object&gt;&lt;object type=&quot;3&quot; unique_id=&quot;10714&quot;&gt;&lt;property id=&quot;20148&quot; value=&quot;5&quot;/&gt;&lt;property id=&quot;20300&quot; value=&quot;Slide 5 - &amp;quot;A worldwide dementia epidemic&amp;quot;&quot;/&gt;&lt;property id=&quot;20307&quot; value=&quot;689&quot;/&gt;&lt;/object&gt;&lt;object type=&quot;3&quot; unique_id=&quot;10715&quot;&gt;&lt;property id=&quot;20148&quot; value=&quot;5&quot;/&gt;&lt;property id=&quot;20300&quot; value=&quot;Slide 6 - &amp;quot;In Australia&amp;quot;&quot;/&gt;&lt;property id=&quot;20307&quot; value=&quot;690&quot;/&gt;&lt;/object&gt;&lt;object type=&quot;3&quot; unique_id=&quot;10716&quot;&gt;&lt;property id=&quot;20148&quot; value=&quot;5&quot;/&gt;&lt;property id=&quot;20300&quot; value=&quot;Slide 7&quot;/&gt;&lt;property id=&quot;20307&quot; value=&quot;691&quot;/&gt;&lt;/object&gt;&lt;object type=&quot;3&quot; unique_id=&quot;10717&quot;&gt;&lt;property id=&quot;20148&quot; value=&quot;5&quot;/&gt;&lt;property id=&quot;20300&quot; value=&quot;Slide 8&quot;/&gt;&lt;property id=&quot;20307&quot; value=&quot;692&quot;/&gt;&lt;/object&gt;&lt;object type=&quot;3&quot; unique_id=&quot;10718&quot;&gt;&lt;property id=&quot;20148&quot; value=&quot;5&quot;/&gt;&lt;property id=&quot;20300&quot; value=&quot;Slide 9&quot;/&gt;&lt;property id=&quot;20307&quot; value=&quot;693&quot;/&gt;&lt;/object&gt;&lt;object type=&quot;3&quot; unique_id=&quot;10719&quot;&gt;&lt;property id=&quot;20148&quot; value=&quot;5&quot;/&gt;&lt;property id=&quot;20300&quot; value=&quot;Slide 10&quot;/&gt;&lt;property id=&quot;20307&quot; value=&quot;709&quot;/&gt;&lt;/object&gt;&lt;object type=&quot;3&quot; unique_id=&quot;10720&quot;&gt;&lt;property id=&quot;20148&quot; value=&quot;5&quot;/&gt;&lt;property id=&quot;20300&quot; value=&quot;Slide 11&quot;/&gt;&lt;property id=&quot;20307&quot; value=&quot;694&quot;/&gt;&lt;/object&gt;&lt;object type=&quot;3&quot; unique_id=&quot;10721&quot;&gt;&lt;property id=&quot;20148&quot; value=&quot;5&quot;/&gt;&lt;property id=&quot;20300&quot; value=&quot;Slide 12&quot;/&gt;&lt;property id=&quot;20307&quot; value=&quot;695&quot;/&gt;&lt;/object&gt;&lt;object type=&quot;3&quot; unique_id=&quot;10722&quot;&gt;&lt;property id=&quot;20148&quot; value=&quot;5&quot;/&gt;&lt;property id=&quot;20300&quot; value=&quot;Slide 13&quot;/&gt;&lt;property id=&quot;20307&quot; value=&quot;696&quot;/&gt;&lt;/object&gt;&lt;object type=&quot;3&quot; unique_id=&quot;10723&quot;&gt;&lt;property id=&quot;20148&quot; value=&quot;5&quot;/&gt;&lt;property id=&quot;20300&quot; value=&quot;Slide 14&quot;/&gt;&lt;property id=&quot;20307&quot; value=&quot;697&quot;/&gt;&lt;/object&gt;&lt;object type=&quot;3&quot; unique_id=&quot;10724&quot;&gt;&lt;property id=&quot;20148&quot; value=&quot;5&quot;/&gt;&lt;property id=&quot;20300&quot; value=&quot;Slide 15&quot;/&gt;&lt;property id=&quot;20307&quot; value=&quot;710&quot;/&gt;&lt;/object&gt;&lt;object type=&quot;3&quot; unique_id=&quot;10725&quot;&gt;&lt;property id=&quot;20148&quot; value=&quot;5&quot;/&gt;&lt;property id=&quot;20300&quot; value=&quot;Slide 16&quot;/&gt;&lt;property id=&quot;20307&quot; value=&quot;699&quot;/&gt;&lt;/object&gt;&lt;object type=&quot;3&quot; unique_id=&quot;10726&quot;&gt;&lt;property id=&quot;20148&quot; value=&quot;5&quot;/&gt;&lt;property id=&quot;20300&quot; value=&quot;Slide 17&quot;/&gt;&lt;property id=&quot;20307&quot; value=&quot;707&quot;/&gt;&lt;/object&gt;&lt;object type=&quot;3&quot; unique_id=&quot;10727&quot;&gt;&lt;property id=&quot;20148&quot; value=&quot;5&quot;/&gt;&lt;property id=&quot;20300&quot; value=&quot;Slide 18&quot;/&gt;&lt;property id=&quot;20307&quot; value=&quot;700&quot;/&gt;&lt;/object&gt;&lt;object type=&quot;3&quot; unique_id=&quot;10728&quot;&gt;&lt;property id=&quot;20148&quot; value=&quot;5&quot;/&gt;&lt;property id=&quot;20300&quot; value=&quot;Slide 19&quot;/&gt;&lt;property id=&quot;20307&quot; value=&quot;701&quot;/&gt;&lt;/object&gt;&lt;object type=&quot;3&quot; unique_id=&quot;10729&quot;&gt;&lt;property id=&quot;20148&quot; value=&quot;5&quot;/&gt;&lt;property id=&quot;20300&quot; value=&quot;Slide 20&quot;/&gt;&lt;property id=&quot;20307&quot; value=&quot;702&quot;/&gt;&lt;/object&gt;&lt;object type=&quot;3&quot; unique_id=&quot;10730&quot;&gt;&lt;property id=&quot;20148&quot; value=&quot;5&quot;/&gt;&lt;property id=&quot;20300&quot; value=&quot;Slide 21&quot;/&gt;&lt;property id=&quot;20307&quot; value=&quot;706&quot;/&gt;&lt;/object&gt;&lt;object type=&quot;3&quot; unique_id=&quot;10731&quot;&gt;&lt;property id=&quot;20148&quot; value=&quot;5&quot;/&gt;&lt;property id=&quot;20300&quot; value=&quot;Slide 22&quot;/&gt;&lt;property id=&quot;20307&quot; value=&quot;703&quot;/&gt;&lt;/object&gt;&lt;object type=&quot;3&quot; unique_id=&quot;10732&quot;&gt;&lt;property id=&quot;20148&quot; value=&quot;5&quot;/&gt;&lt;property id=&quot;20300&quot; value=&quot;Slide 23&quot;/&gt;&lt;property id=&quot;20307&quot; value=&quot;708&quot;/&gt;&lt;/object&gt;&lt;object type=&quot;3&quot; unique_id=&quot;10733&quot;&gt;&lt;property id=&quot;20148&quot; value=&quot;5&quot;/&gt;&lt;property id=&quot;20300&quot; value=&quot;Slide 24&quot;/&gt;&lt;property id=&quot;20307&quot; value=&quot;711&quot;/&gt;&lt;/object&gt;&lt;object type=&quot;3&quot; unique_id=&quot;10734&quot;&gt;&lt;property id=&quot;20148&quot; value=&quot;5&quot;/&gt;&lt;property id=&quot;20300&quot; value=&quot;Slide 25&quot;/&gt;&lt;property id=&quot;20307&quot; value=&quot;712&quot;/&gt;&lt;/object&gt;&lt;object type=&quot;3&quot; unique_id=&quot;10735&quot;&gt;&lt;property id=&quot;20148&quot; value=&quot;5&quot;/&gt;&lt;property id=&quot;20300&quot; value=&quot;Slide 26&quot;/&gt;&lt;property id=&quot;20307&quot; value=&quot;713&quot;/&gt;&lt;/object&gt;&lt;object type=&quot;3&quot; unique_id=&quot;10736&quot;&gt;&lt;property id=&quot;20148&quot; value=&quot;5&quot;/&gt;&lt;property id=&quot;20300&quot; value=&quot;Slide 27&quot;/&gt;&lt;property id=&quot;20307&quot; value=&quot;714&quot;/&gt;&lt;/object&gt;&lt;object type=&quot;3&quot; unique_id=&quot;10737&quot;&gt;&lt;property id=&quot;20148&quot; value=&quot;5&quot;/&gt;&lt;property id=&quot;20300&quot; value=&quot;Slide 28&quot;/&gt;&lt;property id=&quot;20307&quot; value=&quot;715&quot;/&gt;&lt;/object&gt;&lt;object type=&quot;3&quot; unique_id=&quot;10738&quot;&gt;&lt;property id=&quot;20148&quot; value=&quot;5&quot;/&gt;&lt;property id=&quot;20300&quot; value=&quot;Slide 29&quot;/&gt;&lt;property id=&quot;20307&quot; value=&quot;704&quot;/&gt;&lt;/object&gt;&lt;object type=&quot;3&quot; unique_id=&quot;10739&quot;&gt;&lt;property id=&quot;20148&quot; value=&quot;5&quot;/&gt;&lt;property id=&quot;20300&quot; value=&quot;Slide 30&quot;/&gt;&lt;property id=&quot;20307&quot; value=&quot;705&quot;/&gt;&lt;/object&gt;&lt;/object&gt;&lt;object type=&quot;8&quot; unique_id=&quot;10710&quot;&gt;&lt;/object&gt;&lt;/object&gt;&lt;/database&gt;"/>
  <p:tag name="SECTOMILLISECCONVERTED" val="1"/>
</p:tagLst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0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3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4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5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7142</TotalTime>
  <Words>1262</Words>
  <Application>Microsoft Macintosh PowerPoint</Application>
  <PresentationFormat>On-screen Show (4:3)</PresentationFormat>
  <Paragraphs>256</Paragraphs>
  <Slides>30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30</vt:i4>
      </vt:variant>
    </vt:vector>
  </HeadingPairs>
  <TitlesOfParts>
    <vt:vector size="65" baseType="lpstr">
      <vt:lpstr>Arial</vt:lpstr>
      <vt:lpstr>Calibri</vt:lpstr>
      <vt:lpstr>Gill Sans</vt:lpstr>
      <vt:lpstr>Montserrat</vt:lpstr>
      <vt:lpstr>Verdana</vt:lpstr>
      <vt:lpstr>Wingdings</vt:lpstr>
      <vt:lpstr>Wingdings 2</vt:lpstr>
      <vt:lpstr>ヒラギノ角ゴ ProN W3</vt:lpstr>
      <vt:lpstr>Office Theme</vt:lpstr>
      <vt:lpstr>Solstice</vt:lpstr>
      <vt:lpstr>1_Solstice</vt:lpstr>
      <vt:lpstr>2_Solstice</vt:lpstr>
      <vt:lpstr>3_Solstice</vt:lpstr>
      <vt:lpstr>4_Solstice</vt:lpstr>
      <vt:lpstr>5_Solstice</vt:lpstr>
      <vt:lpstr>6_Solstice</vt:lpstr>
      <vt:lpstr>7_Solstice</vt:lpstr>
      <vt:lpstr>8_Solstice</vt:lpstr>
      <vt:lpstr>9_Solstice</vt:lpstr>
      <vt:lpstr>10_Solstice</vt:lpstr>
      <vt:lpstr>11_Solstice</vt:lpstr>
      <vt:lpstr>12_Solstice</vt:lpstr>
      <vt:lpstr>13_Solstice</vt:lpstr>
      <vt:lpstr>14_Solstice</vt:lpstr>
      <vt:lpstr>15_Solstice</vt:lpstr>
      <vt:lpstr>16_Solstice</vt:lpstr>
      <vt:lpstr>17_Solstice</vt:lpstr>
      <vt:lpstr>18_Solstice</vt:lpstr>
      <vt:lpstr>19_Solstice</vt:lpstr>
      <vt:lpstr>20_Solstice</vt:lpstr>
      <vt:lpstr>21_Solstice</vt:lpstr>
      <vt:lpstr>22_Solstice</vt:lpstr>
      <vt:lpstr>23_Solstice</vt:lpstr>
      <vt:lpstr>24_Solstice</vt:lpstr>
      <vt:lpstr>25_Solstice</vt:lpstr>
      <vt:lpstr>Advancing practice in the care of people with dementia</vt:lpstr>
      <vt:lpstr>PowerPoint Presentation</vt:lpstr>
      <vt:lpstr>PowerPoint Presentation</vt:lpstr>
      <vt:lpstr>PowerPoint Presentation</vt:lpstr>
      <vt:lpstr>A worldwide dementia epidemic</vt:lpstr>
      <vt:lpstr>In Australia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 Trobe University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MMWinbolt</dc:creator>
  <cp:lastModifiedBy>Microsoft Office User</cp:lastModifiedBy>
  <cp:revision>380</cp:revision>
  <cp:lastPrinted>2015-02-24T01:38:10Z</cp:lastPrinted>
  <dcterms:created xsi:type="dcterms:W3CDTF">2014-02-11T23:39:41Z</dcterms:created>
  <dcterms:modified xsi:type="dcterms:W3CDTF">2017-02-16T02:41:44Z</dcterms:modified>
</cp:coreProperties>
</file>